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9" r:id="rId1"/>
    <p:sldMasterId id="2147484136" r:id="rId2"/>
    <p:sldMasterId id="2147484183" r:id="rId3"/>
  </p:sldMasterIdLst>
  <p:notesMasterIdLst>
    <p:notesMasterId r:id="rId38"/>
  </p:notesMasterIdLst>
  <p:sldIdLst>
    <p:sldId id="7233" r:id="rId4"/>
    <p:sldId id="13431" r:id="rId5"/>
    <p:sldId id="13440" r:id="rId6"/>
    <p:sldId id="13454" r:id="rId7"/>
    <p:sldId id="7265" r:id="rId8"/>
    <p:sldId id="13432" r:id="rId9"/>
    <p:sldId id="13449" r:id="rId10"/>
    <p:sldId id="7270" r:id="rId11"/>
    <p:sldId id="13436" r:id="rId12"/>
    <p:sldId id="13438" r:id="rId13"/>
    <p:sldId id="13427" r:id="rId14"/>
    <p:sldId id="7266" r:id="rId15"/>
    <p:sldId id="13437" r:id="rId16"/>
    <p:sldId id="11228" r:id="rId17"/>
    <p:sldId id="13428" r:id="rId18"/>
    <p:sldId id="7268" r:id="rId19"/>
    <p:sldId id="7252" r:id="rId20"/>
    <p:sldId id="13429" r:id="rId21"/>
    <p:sldId id="13452" r:id="rId22"/>
    <p:sldId id="7235" r:id="rId23"/>
    <p:sldId id="7267" r:id="rId24"/>
    <p:sldId id="13450" r:id="rId25"/>
    <p:sldId id="13451" r:id="rId26"/>
    <p:sldId id="7256" r:id="rId27"/>
    <p:sldId id="13439" r:id="rId28"/>
    <p:sldId id="13445" r:id="rId29"/>
    <p:sldId id="13441" r:id="rId30"/>
    <p:sldId id="13442" r:id="rId31"/>
    <p:sldId id="13443" r:id="rId32"/>
    <p:sldId id="13444" r:id="rId33"/>
    <p:sldId id="7262" r:id="rId34"/>
    <p:sldId id="13434" r:id="rId35"/>
    <p:sldId id="13448" r:id="rId36"/>
    <p:sldId id="7264" r:id="rId37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  <a:srgbClr val="FF00FF"/>
    <a:srgbClr val="6699FF"/>
    <a:srgbClr val="FFFF66"/>
    <a:srgbClr val="0000FF"/>
    <a:srgbClr val="000000"/>
    <a:srgbClr val="66FF66"/>
    <a:srgbClr val="FF6699"/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11924-28A6-234A-B4C0-1000AD7EF61D}" v="2" dt="2024-08-21T04:31:30.2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8EEF1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367DA2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952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367DA2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952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4B2DF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9592" autoAdjust="0"/>
  </p:normalViewPr>
  <p:slideViewPr>
    <p:cSldViewPr snapToGrid="0">
      <p:cViewPr>
        <p:scale>
          <a:sx n="63" d="100"/>
          <a:sy n="63" d="100"/>
        </p:scale>
        <p:origin x="24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7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累计报名人数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Sheet1!$B$2:$G$2</c:f>
              <c:strCache>
                <c:ptCount val="6"/>
                <c:pt idx="0">
                  <c:v>第一期</c:v>
                </c:pt>
                <c:pt idx="1">
                  <c:v>第二期</c:v>
                </c:pt>
                <c:pt idx="2">
                  <c:v>第三期</c:v>
                </c:pt>
                <c:pt idx="3">
                  <c:v>第四期</c:v>
                </c:pt>
                <c:pt idx="4">
                  <c:v>第五期</c:v>
                </c:pt>
                <c:pt idx="5">
                  <c:v>第六期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776</c:v>
                </c:pt>
                <c:pt idx="3">
                  <c:v>2529</c:v>
                </c:pt>
                <c:pt idx="4">
                  <c:v>4410</c:v>
                </c:pt>
                <c:pt idx="5">
                  <c:v>7788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3-47B4-ADA9-48E5055EB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684528"/>
        <c:axId val="1968681808"/>
      </c:lineChart>
      <c:catAx>
        <c:axId val="19686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68681808"/>
        <c:crosses val="autoZero"/>
        <c:auto val="1"/>
        <c:lblAlgn val="ctr"/>
        <c:lblOffset val="100"/>
        <c:noMultiLvlLbl val="0"/>
      </c:catAx>
      <c:valAx>
        <c:axId val="196868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6868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覆盖高校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Sheet1!$B$4:$G$4</c:f>
              <c:strCache>
                <c:ptCount val="6"/>
                <c:pt idx="0">
                  <c:v>第一期</c:v>
                </c:pt>
                <c:pt idx="1">
                  <c:v>第二期</c:v>
                </c:pt>
                <c:pt idx="2">
                  <c:v>第三期</c:v>
                </c:pt>
                <c:pt idx="3">
                  <c:v>第四期</c:v>
                </c:pt>
                <c:pt idx="4">
                  <c:v>第五期</c:v>
                </c:pt>
                <c:pt idx="5">
                  <c:v>第六期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168</c:v>
                </c:pt>
                <c:pt idx="3">
                  <c:v>328</c:v>
                </c:pt>
                <c:pt idx="4">
                  <c:v>379</c:v>
                </c:pt>
                <c:pt idx="5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3-47B4-ADA9-48E5055EB52F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累计学习人数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Sheet1!$B$4:$G$4</c:f>
              <c:strCache>
                <c:ptCount val="6"/>
                <c:pt idx="0">
                  <c:v>第一期</c:v>
                </c:pt>
                <c:pt idx="1">
                  <c:v>第二期</c:v>
                </c:pt>
                <c:pt idx="2">
                  <c:v>第三期</c:v>
                </c:pt>
                <c:pt idx="3">
                  <c:v>第四期</c:v>
                </c:pt>
                <c:pt idx="4">
                  <c:v>第五期</c:v>
                </c:pt>
                <c:pt idx="5">
                  <c:v>第六期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231</c:v>
                </c:pt>
                <c:pt idx="3">
                  <c:v>446</c:v>
                </c:pt>
                <c:pt idx="4">
                  <c:v>601</c:v>
                </c:pt>
                <c:pt idx="5">
                  <c:v>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2-0549-8B5E-DFC4823FA1C0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累计流片人数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Sheet1!$B$4:$G$4</c:f>
              <c:strCache>
                <c:ptCount val="6"/>
                <c:pt idx="0">
                  <c:v>第一期</c:v>
                </c:pt>
                <c:pt idx="1">
                  <c:v>第二期</c:v>
                </c:pt>
                <c:pt idx="2">
                  <c:v>第三期</c:v>
                </c:pt>
                <c:pt idx="3">
                  <c:v>第四期</c:v>
                </c:pt>
                <c:pt idx="4">
                  <c:v>第五期</c:v>
                </c:pt>
                <c:pt idx="5">
                  <c:v>第六期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67</c:v>
                </c:pt>
                <c:pt idx="3">
                  <c:v>88</c:v>
                </c:pt>
                <c:pt idx="4">
                  <c:v>103</c:v>
                </c:pt>
                <c:pt idx="5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2-0549-8B5E-DFC4823FA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754432"/>
        <c:axId val="1522755520"/>
      </c:lineChart>
      <c:catAx>
        <c:axId val="15227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22755520"/>
        <c:crosses val="autoZero"/>
        <c:auto val="1"/>
        <c:lblAlgn val="ctr"/>
        <c:lblOffset val="100"/>
        <c:noMultiLvlLbl val="0"/>
      </c:catAx>
      <c:valAx>
        <c:axId val="152275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227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F429D-FED0-4E93-B663-FD28A95024BB}" type="doc">
      <dgm:prSet loTypeId="urn:microsoft.com/office/officeart/2005/8/layout/gear1" loCatId="cycle" qsTypeId="urn:microsoft.com/office/officeart/2005/8/quickstyle/simple1" qsCatId="simple" csTypeId="urn:microsoft.com/office/officeart/2005/8/colors/accent0_3" csCatId="mainScheme" phldr="1"/>
      <dgm:spPr/>
    </dgm:pt>
    <dgm:pt modelId="{CD0B0064-48B5-4E60-8BC5-303A8EFEB3D6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IPC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673B44-07C1-4AFF-B3A3-754F4E39B49D}" type="parTrans" cxnId="{52F7F14B-0079-4E3D-A21D-C19F4B6CD470}">
      <dgm:prSet/>
      <dgm:spPr/>
      <dgm:t>
        <a:bodyPr/>
        <a:lstStyle/>
        <a:p>
          <a:endParaRPr lang="zh-CN" altLang="en-US"/>
        </a:p>
      </dgm:t>
    </dgm:pt>
    <dgm:pt modelId="{20CA4B2F-98EE-4C88-91E2-D19F604FCBA1}" type="sibTrans" cxnId="{52F7F14B-0079-4E3D-A21D-C19F4B6CD470}">
      <dgm:prSet/>
      <dgm:spPr/>
      <dgm:t>
        <a:bodyPr/>
        <a:lstStyle/>
        <a:p>
          <a:endParaRPr lang="zh-CN" altLang="en-US"/>
        </a:p>
      </dgm:t>
    </dgm:pt>
    <dgm:pt modelId="{D87D1155-4C4D-4F46-AE39-D332ECFE12CE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面积</a:t>
          </a:r>
        </a:p>
      </dgm:t>
    </dgm:pt>
    <dgm:pt modelId="{066B5DB7-C8BE-45FC-AB80-6BA5B90CB7D7}" type="parTrans" cxnId="{9D6D2CB8-7E41-4551-9839-51D0BE228F9A}">
      <dgm:prSet/>
      <dgm:spPr/>
      <dgm:t>
        <a:bodyPr/>
        <a:lstStyle/>
        <a:p>
          <a:endParaRPr lang="zh-CN" altLang="en-US"/>
        </a:p>
      </dgm:t>
    </dgm:pt>
    <dgm:pt modelId="{74FA2758-DD81-4225-AB62-207486B504C7}" type="sibTrans" cxnId="{9D6D2CB8-7E41-4551-9839-51D0BE228F9A}">
      <dgm:prSet/>
      <dgm:spPr/>
      <dgm:t>
        <a:bodyPr/>
        <a:lstStyle/>
        <a:p>
          <a:endParaRPr lang="zh-CN" altLang="en-US"/>
        </a:p>
      </dgm:t>
    </dgm:pt>
    <dgm:pt modelId="{196DCA67-A9A9-4931-ABCF-0ED2DA113776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频率</a:t>
          </a:r>
        </a:p>
      </dgm:t>
    </dgm:pt>
    <dgm:pt modelId="{0D7333CB-F054-4DDB-A8AF-E44DAAE07166}" type="parTrans" cxnId="{A1A7F86A-8113-4499-A521-ED92A4C9D528}">
      <dgm:prSet/>
      <dgm:spPr/>
      <dgm:t>
        <a:bodyPr/>
        <a:lstStyle/>
        <a:p>
          <a:endParaRPr lang="zh-CN" altLang="en-US"/>
        </a:p>
      </dgm:t>
    </dgm:pt>
    <dgm:pt modelId="{23D4C175-1941-4473-A11C-82CF47CCA216}" type="sibTrans" cxnId="{A1A7F86A-8113-4499-A521-ED92A4C9D528}">
      <dgm:prSet/>
      <dgm:spPr/>
      <dgm:t>
        <a:bodyPr/>
        <a:lstStyle/>
        <a:p>
          <a:endParaRPr lang="zh-CN" altLang="en-US"/>
        </a:p>
      </dgm:t>
    </dgm:pt>
    <dgm:pt modelId="{96ACBA9A-CC08-40FE-97AB-2095E4DADBE0}" type="pres">
      <dgm:prSet presAssocID="{0AEF429D-FED0-4E93-B663-FD28A95024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E85357-D151-421B-B558-3667009DBFBD}" type="pres">
      <dgm:prSet presAssocID="{CD0B0064-48B5-4E60-8BC5-303A8EFEB3D6}" presName="gear1" presStyleLbl="node1" presStyleIdx="0" presStyleCnt="3">
        <dgm:presLayoutVars>
          <dgm:chMax val="1"/>
          <dgm:bulletEnabled val="1"/>
        </dgm:presLayoutVars>
      </dgm:prSet>
      <dgm:spPr/>
    </dgm:pt>
    <dgm:pt modelId="{AA32A3E1-B5DE-481A-9D55-E365B9BD5184}" type="pres">
      <dgm:prSet presAssocID="{CD0B0064-48B5-4E60-8BC5-303A8EFEB3D6}" presName="gear1srcNode" presStyleLbl="node1" presStyleIdx="0" presStyleCnt="3"/>
      <dgm:spPr/>
    </dgm:pt>
    <dgm:pt modelId="{FB2EADD5-84D0-49BF-8709-0B0AC6D076A8}" type="pres">
      <dgm:prSet presAssocID="{CD0B0064-48B5-4E60-8BC5-303A8EFEB3D6}" presName="gear1dstNode" presStyleLbl="node1" presStyleIdx="0" presStyleCnt="3"/>
      <dgm:spPr/>
    </dgm:pt>
    <dgm:pt modelId="{901E0719-6C3C-4534-9835-F445FB453617}" type="pres">
      <dgm:prSet presAssocID="{D87D1155-4C4D-4F46-AE39-D332ECFE12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AB6FEABD-CB9D-4432-8F9A-93F209D00222}" type="pres">
      <dgm:prSet presAssocID="{D87D1155-4C4D-4F46-AE39-D332ECFE12CE}" presName="gear2srcNode" presStyleLbl="node1" presStyleIdx="1" presStyleCnt="3"/>
      <dgm:spPr/>
    </dgm:pt>
    <dgm:pt modelId="{75619DDE-C818-42B5-8D7A-1BAD94BBDA27}" type="pres">
      <dgm:prSet presAssocID="{D87D1155-4C4D-4F46-AE39-D332ECFE12CE}" presName="gear2dstNode" presStyleLbl="node1" presStyleIdx="1" presStyleCnt="3"/>
      <dgm:spPr/>
    </dgm:pt>
    <dgm:pt modelId="{AB490AEC-A39C-454D-854F-69FDA60FF8EB}" type="pres">
      <dgm:prSet presAssocID="{196DCA67-A9A9-4931-ABCF-0ED2DA113776}" presName="gear3" presStyleLbl="node1" presStyleIdx="2" presStyleCnt="3"/>
      <dgm:spPr/>
    </dgm:pt>
    <dgm:pt modelId="{9B5E4029-3EDD-4723-9785-951D465BE340}" type="pres">
      <dgm:prSet presAssocID="{196DCA67-A9A9-4931-ABCF-0ED2DA1137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D956294-0FFA-4CC5-BE19-8B50DDB8CBB6}" type="pres">
      <dgm:prSet presAssocID="{196DCA67-A9A9-4931-ABCF-0ED2DA113776}" presName="gear3srcNode" presStyleLbl="node1" presStyleIdx="2" presStyleCnt="3"/>
      <dgm:spPr/>
    </dgm:pt>
    <dgm:pt modelId="{5B9E63E8-C6A6-4E48-A3FE-45031EF696D8}" type="pres">
      <dgm:prSet presAssocID="{196DCA67-A9A9-4931-ABCF-0ED2DA113776}" presName="gear3dstNode" presStyleLbl="node1" presStyleIdx="2" presStyleCnt="3"/>
      <dgm:spPr/>
    </dgm:pt>
    <dgm:pt modelId="{90227310-EAAE-46CF-8585-63F4111BD6DF}" type="pres">
      <dgm:prSet presAssocID="{20CA4B2F-98EE-4C88-91E2-D19F604FCBA1}" presName="connector1" presStyleLbl="sibTrans2D1" presStyleIdx="0" presStyleCnt="3"/>
      <dgm:spPr/>
    </dgm:pt>
    <dgm:pt modelId="{4A1D151A-15CF-42D0-A150-8F83AEF9F312}" type="pres">
      <dgm:prSet presAssocID="{74FA2758-DD81-4225-AB62-207486B504C7}" presName="connector2" presStyleLbl="sibTrans2D1" presStyleIdx="1" presStyleCnt="3"/>
      <dgm:spPr/>
    </dgm:pt>
    <dgm:pt modelId="{D7C1C311-C8C2-47F2-8E00-D5F39B7530D2}" type="pres">
      <dgm:prSet presAssocID="{23D4C175-1941-4473-A11C-82CF47CCA216}" presName="connector3" presStyleLbl="sibTrans2D1" presStyleIdx="2" presStyleCnt="3"/>
      <dgm:spPr/>
    </dgm:pt>
  </dgm:ptLst>
  <dgm:cxnLst>
    <dgm:cxn modelId="{FA9E9403-EF7F-48C3-9002-66A7D2D5D55A}" type="presOf" srcId="{74FA2758-DD81-4225-AB62-207486B504C7}" destId="{4A1D151A-15CF-42D0-A150-8F83AEF9F312}" srcOrd="0" destOrd="0" presId="urn:microsoft.com/office/officeart/2005/8/layout/gear1"/>
    <dgm:cxn modelId="{6E3FC90F-56E8-48CF-BE9D-B6BBE81B6024}" type="presOf" srcId="{CD0B0064-48B5-4E60-8BC5-303A8EFEB3D6}" destId="{AA32A3E1-B5DE-481A-9D55-E365B9BD5184}" srcOrd="1" destOrd="0" presId="urn:microsoft.com/office/officeart/2005/8/layout/gear1"/>
    <dgm:cxn modelId="{3FB38F19-9783-4E3B-BDD9-A3B8D6D7CB8E}" type="presOf" srcId="{196DCA67-A9A9-4931-ABCF-0ED2DA113776}" destId="{9B5E4029-3EDD-4723-9785-951D465BE340}" srcOrd="1" destOrd="0" presId="urn:microsoft.com/office/officeart/2005/8/layout/gear1"/>
    <dgm:cxn modelId="{A8D0E31A-B20C-4C1A-871F-740330E074D1}" type="presOf" srcId="{CD0B0064-48B5-4E60-8BC5-303A8EFEB3D6}" destId="{FB2EADD5-84D0-49BF-8709-0B0AC6D076A8}" srcOrd="2" destOrd="0" presId="urn:microsoft.com/office/officeart/2005/8/layout/gear1"/>
    <dgm:cxn modelId="{514F393B-3CB7-4760-88BE-5541848E1583}" type="presOf" srcId="{20CA4B2F-98EE-4C88-91E2-D19F604FCBA1}" destId="{90227310-EAAE-46CF-8585-63F4111BD6DF}" srcOrd="0" destOrd="0" presId="urn:microsoft.com/office/officeart/2005/8/layout/gear1"/>
    <dgm:cxn modelId="{EA0BD946-47E9-4E22-8E04-FD92C18C5AF4}" type="presOf" srcId="{196DCA67-A9A9-4931-ABCF-0ED2DA113776}" destId="{5D956294-0FFA-4CC5-BE19-8B50DDB8CBB6}" srcOrd="2" destOrd="0" presId="urn:microsoft.com/office/officeart/2005/8/layout/gear1"/>
    <dgm:cxn modelId="{A1A7F86A-8113-4499-A521-ED92A4C9D528}" srcId="{0AEF429D-FED0-4E93-B663-FD28A95024BB}" destId="{196DCA67-A9A9-4931-ABCF-0ED2DA113776}" srcOrd="2" destOrd="0" parTransId="{0D7333CB-F054-4DDB-A8AF-E44DAAE07166}" sibTransId="{23D4C175-1941-4473-A11C-82CF47CCA216}"/>
    <dgm:cxn modelId="{52F7F14B-0079-4E3D-A21D-C19F4B6CD470}" srcId="{0AEF429D-FED0-4E93-B663-FD28A95024BB}" destId="{CD0B0064-48B5-4E60-8BC5-303A8EFEB3D6}" srcOrd="0" destOrd="0" parTransId="{B5673B44-07C1-4AFF-B3A3-754F4E39B49D}" sibTransId="{20CA4B2F-98EE-4C88-91E2-D19F604FCBA1}"/>
    <dgm:cxn modelId="{18325E6C-CEF1-474D-B181-0902E2ED94FD}" type="presOf" srcId="{D87D1155-4C4D-4F46-AE39-D332ECFE12CE}" destId="{901E0719-6C3C-4534-9835-F445FB453617}" srcOrd="0" destOrd="0" presId="urn:microsoft.com/office/officeart/2005/8/layout/gear1"/>
    <dgm:cxn modelId="{5B096C93-131D-4109-9784-FFED35C11A2F}" type="presOf" srcId="{196DCA67-A9A9-4931-ABCF-0ED2DA113776}" destId="{5B9E63E8-C6A6-4E48-A3FE-45031EF696D8}" srcOrd="3" destOrd="0" presId="urn:microsoft.com/office/officeart/2005/8/layout/gear1"/>
    <dgm:cxn modelId="{8E6D15A9-CD60-4D33-A8E4-CF34A9E7D505}" type="presOf" srcId="{196DCA67-A9A9-4931-ABCF-0ED2DA113776}" destId="{AB490AEC-A39C-454D-854F-69FDA60FF8EB}" srcOrd="0" destOrd="0" presId="urn:microsoft.com/office/officeart/2005/8/layout/gear1"/>
    <dgm:cxn modelId="{9D6D2CB8-7E41-4551-9839-51D0BE228F9A}" srcId="{0AEF429D-FED0-4E93-B663-FD28A95024BB}" destId="{D87D1155-4C4D-4F46-AE39-D332ECFE12CE}" srcOrd="1" destOrd="0" parTransId="{066B5DB7-C8BE-45FC-AB80-6BA5B90CB7D7}" sibTransId="{74FA2758-DD81-4225-AB62-207486B504C7}"/>
    <dgm:cxn modelId="{95ED9BBA-C93D-4447-8171-6156659794CB}" type="presOf" srcId="{D87D1155-4C4D-4F46-AE39-D332ECFE12CE}" destId="{75619DDE-C818-42B5-8D7A-1BAD94BBDA27}" srcOrd="2" destOrd="0" presId="urn:microsoft.com/office/officeart/2005/8/layout/gear1"/>
    <dgm:cxn modelId="{8B4B86BD-6780-4606-A0B3-D4AA0DACC85F}" type="presOf" srcId="{23D4C175-1941-4473-A11C-82CF47CCA216}" destId="{D7C1C311-C8C2-47F2-8E00-D5F39B7530D2}" srcOrd="0" destOrd="0" presId="urn:microsoft.com/office/officeart/2005/8/layout/gear1"/>
    <dgm:cxn modelId="{B3659BC6-2F52-4057-99A6-E8FDBF690CD9}" type="presOf" srcId="{CD0B0064-48B5-4E60-8BC5-303A8EFEB3D6}" destId="{A3E85357-D151-421B-B558-3667009DBFBD}" srcOrd="0" destOrd="0" presId="urn:microsoft.com/office/officeart/2005/8/layout/gear1"/>
    <dgm:cxn modelId="{E71EE4E2-2379-4F72-A840-3EE5B2154E51}" type="presOf" srcId="{0AEF429D-FED0-4E93-B663-FD28A95024BB}" destId="{96ACBA9A-CC08-40FE-97AB-2095E4DADBE0}" srcOrd="0" destOrd="0" presId="urn:microsoft.com/office/officeart/2005/8/layout/gear1"/>
    <dgm:cxn modelId="{8BE980F0-ED15-4CB0-AACA-78BAC1D60D71}" type="presOf" srcId="{D87D1155-4C4D-4F46-AE39-D332ECFE12CE}" destId="{AB6FEABD-CB9D-4432-8F9A-93F209D00222}" srcOrd="1" destOrd="0" presId="urn:microsoft.com/office/officeart/2005/8/layout/gear1"/>
    <dgm:cxn modelId="{73981F39-5AB5-4914-879B-B17027BFB3F1}" type="presParOf" srcId="{96ACBA9A-CC08-40FE-97AB-2095E4DADBE0}" destId="{A3E85357-D151-421B-B558-3667009DBFBD}" srcOrd="0" destOrd="0" presId="urn:microsoft.com/office/officeart/2005/8/layout/gear1"/>
    <dgm:cxn modelId="{C99D29FC-2B95-4454-9429-76D1A74F144A}" type="presParOf" srcId="{96ACBA9A-CC08-40FE-97AB-2095E4DADBE0}" destId="{AA32A3E1-B5DE-481A-9D55-E365B9BD5184}" srcOrd="1" destOrd="0" presId="urn:microsoft.com/office/officeart/2005/8/layout/gear1"/>
    <dgm:cxn modelId="{EFE51FF9-27EA-493C-81EF-C40C1C44D9DC}" type="presParOf" srcId="{96ACBA9A-CC08-40FE-97AB-2095E4DADBE0}" destId="{FB2EADD5-84D0-49BF-8709-0B0AC6D076A8}" srcOrd="2" destOrd="0" presId="urn:microsoft.com/office/officeart/2005/8/layout/gear1"/>
    <dgm:cxn modelId="{CC7DB6AE-C9F5-41A0-88B5-1FF2D211330F}" type="presParOf" srcId="{96ACBA9A-CC08-40FE-97AB-2095E4DADBE0}" destId="{901E0719-6C3C-4534-9835-F445FB453617}" srcOrd="3" destOrd="0" presId="urn:microsoft.com/office/officeart/2005/8/layout/gear1"/>
    <dgm:cxn modelId="{F649F092-D98B-46BD-AA02-2D00893BAAC0}" type="presParOf" srcId="{96ACBA9A-CC08-40FE-97AB-2095E4DADBE0}" destId="{AB6FEABD-CB9D-4432-8F9A-93F209D00222}" srcOrd="4" destOrd="0" presId="urn:microsoft.com/office/officeart/2005/8/layout/gear1"/>
    <dgm:cxn modelId="{E18CB096-A077-4735-B6B3-F59773BF6F13}" type="presParOf" srcId="{96ACBA9A-CC08-40FE-97AB-2095E4DADBE0}" destId="{75619DDE-C818-42B5-8D7A-1BAD94BBDA27}" srcOrd="5" destOrd="0" presId="urn:microsoft.com/office/officeart/2005/8/layout/gear1"/>
    <dgm:cxn modelId="{B0E2AA0D-0774-46EA-8133-532613C6ED04}" type="presParOf" srcId="{96ACBA9A-CC08-40FE-97AB-2095E4DADBE0}" destId="{AB490AEC-A39C-454D-854F-69FDA60FF8EB}" srcOrd="6" destOrd="0" presId="urn:microsoft.com/office/officeart/2005/8/layout/gear1"/>
    <dgm:cxn modelId="{2703022C-7D13-4E62-9AB5-015CF54DC0C3}" type="presParOf" srcId="{96ACBA9A-CC08-40FE-97AB-2095E4DADBE0}" destId="{9B5E4029-3EDD-4723-9785-951D465BE340}" srcOrd="7" destOrd="0" presId="urn:microsoft.com/office/officeart/2005/8/layout/gear1"/>
    <dgm:cxn modelId="{DC4F4259-585B-4C6E-AE2F-76071180F436}" type="presParOf" srcId="{96ACBA9A-CC08-40FE-97AB-2095E4DADBE0}" destId="{5D956294-0FFA-4CC5-BE19-8B50DDB8CBB6}" srcOrd="8" destOrd="0" presId="urn:microsoft.com/office/officeart/2005/8/layout/gear1"/>
    <dgm:cxn modelId="{221646FD-E2C9-4822-B77C-45D090E437E6}" type="presParOf" srcId="{96ACBA9A-CC08-40FE-97AB-2095E4DADBE0}" destId="{5B9E63E8-C6A6-4E48-A3FE-45031EF696D8}" srcOrd="9" destOrd="0" presId="urn:microsoft.com/office/officeart/2005/8/layout/gear1"/>
    <dgm:cxn modelId="{D8EE2DB9-0337-4E30-9180-3764237AC5C7}" type="presParOf" srcId="{96ACBA9A-CC08-40FE-97AB-2095E4DADBE0}" destId="{90227310-EAAE-46CF-8585-63F4111BD6DF}" srcOrd="10" destOrd="0" presId="urn:microsoft.com/office/officeart/2005/8/layout/gear1"/>
    <dgm:cxn modelId="{B50CF8BD-C4A2-4AC4-93C4-A8C88189E9E5}" type="presParOf" srcId="{96ACBA9A-CC08-40FE-97AB-2095E4DADBE0}" destId="{4A1D151A-15CF-42D0-A150-8F83AEF9F312}" srcOrd="11" destOrd="0" presId="urn:microsoft.com/office/officeart/2005/8/layout/gear1"/>
    <dgm:cxn modelId="{CFF85BB9-454F-4A45-B247-7436CFE4A6D6}" type="presParOf" srcId="{96ACBA9A-CC08-40FE-97AB-2095E4DADBE0}" destId="{D7C1C311-C8C2-47F2-8E00-D5F39B7530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85357-D151-421B-B558-3667009DBFBD}">
      <dsp:nvSpPr>
        <dsp:cNvPr id="0" name=""/>
        <dsp:cNvSpPr/>
      </dsp:nvSpPr>
      <dsp:spPr>
        <a:xfrm>
          <a:off x="3951193" y="2386062"/>
          <a:ext cx="2916298" cy="2916298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IPC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37499" y="3069191"/>
        <a:ext cx="1743686" cy="1499037"/>
      </dsp:txXfrm>
    </dsp:sp>
    <dsp:sp modelId="{901E0719-6C3C-4534-9835-F445FB453617}">
      <dsp:nvSpPr>
        <dsp:cNvPr id="0" name=""/>
        <dsp:cNvSpPr/>
      </dsp:nvSpPr>
      <dsp:spPr>
        <a:xfrm>
          <a:off x="2254438" y="1696755"/>
          <a:ext cx="2120944" cy="212094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面积</a:t>
          </a:r>
        </a:p>
      </dsp:txBody>
      <dsp:txXfrm>
        <a:off x="2788392" y="2233936"/>
        <a:ext cx="1053036" cy="1046582"/>
      </dsp:txXfrm>
    </dsp:sp>
    <dsp:sp modelId="{AB490AEC-A39C-454D-854F-69FDA60FF8EB}">
      <dsp:nvSpPr>
        <dsp:cNvPr id="0" name=""/>
        <dsp:cNvSpPr/>
      </dsp:nvSpPr>
      <dsp:spPr>
        <a:xfrm rot="20700000">
          <a:off x="3442383" y="233520"/>
          <a:ext cx="2078092" cy="2078092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频率</a:t>
          </a:r>
        </a:p>
      </dsp:txBody>
      <dsp:txXfrm rot="-20700000">
        <a:off x="3898169" y="689306"/>
        <a:ext cx="1166519" cy="1166519"/>
      </dsp:txXfrm>
    </dsp:sp>
    <dsp:sp modelId="{90227310-EAAE-46CF-8585-63F4111BD6DF}">
      <dsp:nvSpPr>
        <dsp:cNvPr id="0" name=""/>
        <dsp:cNvSpPr/>
      </dsp:nvSpPr>
      <dsp:spPr>
        <a:xfrm>
          <a:off x="3739305" y="1938935"/>
          <a:ext cx="3732861" cy="3732861"/>
        </a:xfrm>
        <a:prstGeom prst="circularArrow">
          <a:avLst>
            <a:gd name="adj1" fmla="val 4687"/>
            <a:gd name="adj2" fmla="val 299029"/>
            <a:gd name="adj3" fmla="val 2537515"/>
            <a:gd name="adj4" fmla="val 15816028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D151A-15CF-42D0-A150-8F83AEF9F312}">
      <dsp:nvSpPr>
        <dsp:cNvPr id="0" name=""/>
        <dsp:cNvSpPr/>
      </dsp:nvSpPr>
      <dsp:spPr>
        <a:xfrm>
          <a:off x="1878823" y="1222715"/>
          <a:ext cx="2712157" cy="27121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C311-C8C2-47F2-8E00-D5F39B7530D2}">
      <dsp:nvSpPr>
        <dsp:cNvPr id="0" name=""/>
        <dsp:cNvSpPr/>
      </dsp:nvSpPr>
      <dsp:spPr>
        <a:xfrm>
          <a:off x="2961699" y="-226415"/>
          <a:ext cx="2924251" cy="29242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16736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这张图展示了一生一芯的</a:t>
            </a:r>
            <a:r>
              <a:rPr lang="en-US" altLang="zh-CN" dirty="0"/>
              <a:t>3</a:t>
            </a:r>
            <a:r>
              <a:rPr lang="zh-CN" altLang="en-US" dirty="0"/>
              <a:t>个目标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我们希望一生一芯可以打破教育资源不平衡的壁垒</a:t>
            </a:r>
            <a:r>
              <a:rPr lang="en-US" altLang="zh-CN" dirty="0"/>
              <a:t>, </a:t>
            </a:r>
            <a:r>
              <a:rPr lang="zh-CN" altLang="en-US" dirty="0"/>
              <a:t>让所有高校的学生都有机会接触到处理器芯片设计</a:t>
            </a:r>
            <a:r>
              <a:rPr lang="en-US" altLang="zh-CN" dirty="0"/>
              <a:t>;</a:t>
            </a:r>
          </a:p>
          <a:p>
            <a:r>
              <a:rPr lang="zh-CN" altLang="en-US" dirty="0"/>
              <a:t>我们也希望突破传统课程的边界</a:t>
            </a:r>
            <a:r>
              <a:rPr lang="en-US" altLang="zh-CN" dirty="0"/>
              <a:t>, </a:t>
            </a:r>
            <a:r>
              <a:rPr lang="zh-CN" altLang="en-US" dirty="0"/>
              <a:t>尝试构建融合</a:t>
            </a:r>
            <a:r>
              <a:rPr lang="en-US" altLang="zh-CN" dirty="0"/>
              <a:t>EE</a:t>
            </a:r>
            <a:r>
              <a:rPr lang="zh-CN" altLang="en-US" dirty="0"/>
              <a:t>和</a:t>
            </a:r>
            <a:r>
              <a:rPr lang="en-US" altLang="zh-CN" dirty="0"/>
              <a:t>CS</a:t>
            </a:r>
            <a:r>
              <a:rPr lang="zh-CN" altLang="en-US" dirty="0"/>
              <a:t>的全栈人才培养方案</a:t>
            </a:r>
            <a:r>
              <a:rPr lang="en-US" altLang="zh-CN" dirty="0"/>
              <a:t>;</a:t>
            </a:r>
          </a:p>
          <a:p>
            <a:r>
              <a:rPr lang="zh-CN" altLang="en-US" dirty="0"/>
              <a:t>最后</a:t>
            </a:r>
            <a:r>
              <a:rPr lang="en-US" altLang="zh-CN" dirty="0"/>
              <a:t>, </a:t>
            </a:r>
            <a:r>
              <a:rPr lang="zh-CN" altLang="en-US" dirty="0"/>
              <a:t>我们也希望学生学习完一生一芯之后</a:t>
            </a:r>
            <a:r>
              <a:rPr lang="en-US" altLang="zh-CN" dirty="0"/>
              <a:t>, </a:t>
            </a:r>
            <a:r>
              <a:rPr lang="zh-CN" altLang="en-US" dirty="0"/>
              <a:t>可以进入系统软件</a:t>
            </a:r>
            <a:r>
              <a:rPr lang="en-US" altLang="zh-CN" dirty="0"/>
              <a:t>, </a:t>
            </a:r>
            <a:r>
              <a:rPr lang="zh-CN" altLang="en-US" dirty="0"/>
              <a:t>芯片</a:t>
            </a:r>
            <a:r>
              <a:rPr lang="en-US" altLang="zh-CN" dirty="0"/>
              <a:t>, </a:t>
            </a:r>
            <a:r>
              <a:rPr lang="en-US" altLang="zh-CN" dirty="0" err="1"/>
              <a:t>eda</a:t>
            </a:r>
            <a:r>
              <a:rPr lang="zh-CN" altLang="en-US" dirty="0"/>
              <a:t>等社区或企业</a:t>
            </a:r>
            <a:r>
              <a:rPr lang="en-US" altLang="zh-CN" dirty="0"/>
              <a:t>, </a:t>
            </a:r>
            <a:r>
              <a:rPr lang="zh-CN" altLang="en-US" dirty="0"/>
              <a:t>攻关卡脖子领域</a:t>
            </a:r>
          </a:p>
        </p:txBody>
      </p:sp>
    </p:spTree>
    <p:extLst>
      <p:ext uri="{BB962C8B-B14F-4D97-AF65-F5344CB8AC3E}">
        <p14:creationId xmlns:p14="http://schemas.microsoft.com/office/powerpoint/2010/main" val="19880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909D9-7478-4645-BFE9-D9CC86CE5B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1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then, our </a:t>
            </a:r>
            <a:r>
              <a:rPr kumimoji="1" lang="en-US" altLang="zh-CN" dirty="0" err="1"/>
              <a:t>floorplaning</a:t>
            </a:r>
            <a:r>
              <a:rPr kumimoji="1" lang="en-US" altLang="zh-CN" dirty="0"/>
              <a:t> tool, namely </a:t>
            </a:r>
            <a:r>
              <a:rPr kumimoji="1" lang="en-US" altLang="zh-CN" dirty="0" err="1"/>
              <a:t>iFP</a:t>
            </a:r>
            <a:r>
              <a:rPr kumimoji="1" lang="en-US" altLang="zh-CN" dirty="0"/>
              <a:t>, it is used to initialize layout, plan IO cell and pad, place macro cell, place physical cell.</a:t>
            </a:r>
            <a:br>
              <a:rPr kumimoji="1" lang="en-US" altLang="zh-CN" dirty="0"/>
            </a:br>
            <a:br>
              <a:rPr kumimoji="1" lang="en-US" altLang="zh-CN" dirty="0"/>
            </a:br>
            <a:r>
              <a:rPr kumimoji="1" lang="en-US" altLang="zh-CN" dirty="0"/>
              <a:t>The role of </a:t>
            </a:r>
            <a:r>
              <a:rPr kumimoji="1" lang="en-US" altLang="zh-CN" dirty="0" err="1"/>
              <a:t>iPDN</a:t>
            </a:r>
            <a:r>
              <a:rPr kumimoji="1" lang="en-US" altLang="zh-CN" dirty="0"/>
              <a:t> is evaluating power requirement, plan PDN, connect power stripe and ring</a:t>
            </a:r>
            <a:endParaRPr kumimoji="1" lang="zh-CN" altLang="en-US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B1625-AC33-5341-AC19-B0B0A2931954}" type="slidenum">
              <a:rPr kumimoji="1" lang="zh-CN" alt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06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57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59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7874" y="1087580"/>
            <a:ext cx="13384516" cy="3034453"/>
          </a:xfrm>
        </p:spPr>
        <p:txBody>
          <a:bodyPr/>
          <a:lstStyle>
            <a:lvl1pPr algn="ctr">
              <a:defRPr sz="6258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5543" y="4262332"/>
            <a:ext cx="11849179" cy="335957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551"/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ADEC62A-3F38-4155-A745-B56F56B16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43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ACB9267-387A-4112-97AC-F67EDF4554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53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71691" y="173850"/>
            <a:ext cx="3901559" cy="85456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7014" y="173850"/>
            <a:ext cx="11415673" cy="85456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4218-5756-4C6F-B12E-13B2EC0EC0CD}" type="slidenum">
              <a:rPr lang="zh-CN" altLang="en-US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391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7874" y="1087580"/>
            <a:ext cx="13384516" cy="3034453"/>
          </a:xfrm>
        </p:spPr>
        <p:txBody>
          <a:bodyPr/>
          <a:lstStyle>
            <a:lvl1pPr algn="ctr">
              <a:defRPr sz="626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5543" y="4262332"/>
            <a:ext cx="11849179" cy="335957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4550"/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5ADEC62A-3F38-4155-A745-B56F56B1637D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75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3852"/>
            <a:ext cx="17340263" cy="9515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489" y="1392703"/>
            <a:ext cx="16740553" cy="8074854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6473250" y="8999157"/>
            <a:ext cx="731520" cy="6502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2400"/>
            </a:lvl1pPr>
          </a:lstStyle>
          <a:p>
            <a:pPr>
              <a:defRPr/>
            </a:pPr>
            <a:fld id="{CB968BC3-0632-4F98-9194-1A79C14210A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559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9762" y="6267593"/>
            <a:ext cx="14739224" cy="1937173"/>
          </a:xfrm>
        </p:spPr>
        <p:txBody>
          <a:bodyPr anchor="t"/>
          <a:lstStyle>
            <a:lvl1pPr algn="l">
              <a:defRPr sz="569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</p:spPr>
        <p:txBody>
          <a:bodyPr anchor="b"/>
          <a:lstStyle>
            <a:lvl1pPr marL="0" indent="0">
              <a:buNone/>
              <a:defRPr sz="2845"/>
            </a:lvl1pPr>
            <a:lvl2pPr marL="650240" indent="0">
              <a:buNone/>
              <a:defRPr sz="2560"/>
            </a:lvl2pPr>
            <a:lvl3pPr marL="1300480" indent="0">
              <a:buNone/>
              <a:defRPr sz="2275"/>
            </a:lvl3pPr>
            <a:lvl4pPr marL="1950720" indent="0">
              <a:buNone/>
              <a:defRPr sz="1990"/>
            </a:lvl4pPr>
            <a:lvl5pPr marL="2600960" indent="0">
              <a:buNone/>
              <a:defRPr sz="1990"/>
            </a:lvl5pPr>
            <a:lvl6pPr marL="3251200" indent="0">
              <a:buNone/>
              <a:defRPr sz="1990"/>
            </a:lvl6pPr>
            <a:lvl7pPr marL="3901440" indent="0">
              <a:buNone/>
              <a:defRPr sz="1990"/>
            </a:lvl7pPr>
            <a:lvl8pPr marL="4551680" indent="0">
              <a:buNone/>
              <a:defRPr sz="1990"/>
            </a:lvl8pPr>
            <a:lvl9pPr marL="5201920" indent="0">
              <a:buNone/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F932BA7D-04FF-4942-A810-FC5CBECC402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942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7014" y="1702048"/>
            <a:ext cx="7658617" cy="7017490"/>
          </a:xfrm>
        </p:spPr>
        <p:txBody>
          <a:bodyPr/>
          <a:lstStyle>
            <a:lvl1pPr>
              <a:defRPr sz="3980"/>
            </a:lvl1pPr>
            <a:lvl2pPr>
              <a:defRPr sz="3415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814634" y="1702048"/>
            <a:ext cx="7658617" cy="7017490"/>
          </a:xfrm>
        </p:spPr>
        <p:txBody>
          <a:bodyPr/>
          <a:lstStyle>
            <a:lvl1pPr>
              <a:defRPr sz="3980"/>
            </a:lvl1pPr>
            <a:lvl2pPr>
              <a:defRPr sz="3415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13852506-876A-409F-A79D-30F6F54DC313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23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3" y="390596"/>
            <a:ext cx="1560623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3415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3415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71600903-5AB1-447A-87DA-3F3AA798C0D5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040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B45D2C6F-4764-4B04-BDBB-02C8976C3157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764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8206528A-63C7-475D-97A1-E5A4647F5740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7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4" y="388339"/>
            <a:ext cx="5704828" cy="1652693"/>
          </a:xfrm>
        </p:spPr>
        <p:txBody>
          <a:bodyPr/>
          <a:lstStyle>
            <a:lvl1pPr algn="l">
              <a:defRPr sz="28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9562" y="388340"/>
            <a:ext cx="9693688" cy="8324427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5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7014" y="2041032"/>
            <a:ext cx="5704828" cy="6671734"/>
          </a:xfrm>
        </p:spPr>
        <p:txBody>
          <a:bodyPr/>
          <a:lstStyle>
            <a:lvl1pPr marL="0" indent="0">
              <a:buNone/>
              <a:defRPr sz="1990"/>
            </a:lvl1pPr>
            <a:lvl2pPr marL="650240" indent="0">
              <a:buNone/>
              <a:defRPr sz="1705"/>
            </a:lvl2pPr>
            <a:lvl3pPr marL="1300480" indent="0">
              <a:buNone/>
              <a:defRPr sz="1420"/>
            </a:lvl3pPr>
            <a:lvl4pPr marL="1950720" indent="0">
              <a:buNone/>
              <a:defRPr sz="1280"/>
            </a:lvl4pPr>
            <a:lvl5pPr marL="2600960" indent="0">
              <a:buNone/>
              <a:defRPr sz="1280"/>
            </a:lvl5pPr>
            <a:lvl6pPr marL="3251200" indent="0">
              <a:buNone/>
              <a:defRPr sz="1280"/>
            </a:lvl6pPr>
            <a:lvl7pPr marL="3901440" indent="0">
              <a:buNone/>
              <a:defRPr sz="1280"/>
            </a:lvl7pPr>
            <a:lvl8pPr marL="4551680" indent="0">
              <a:buNone/>
              <a:defRPr sz="1280"/>
            </a:lvl8pPr>
            <a:lvl9pPr marL="5201920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B9F1F084-F0F5-44D5-AC5C-1F0AB9CE1979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830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4" y="173851"/>
            <a:ext cx="15586621" cy="1323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7013" y="1702048"/>
            <a:ext cx="15606237" cy="7017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B968BC3-0632-4F98-9194-1A79C14210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7747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8813" y="6827521"/>
            <a:ext cx="10404158" cy="806027"/>
          </a:xfrm>
        </p:spPr>
        <p:txBody>
          <a:bodyPr/>
          <a:lstStyle>
            <a:lvl1pPr algn="l">
              <a:defRPr sz="28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4550"/>
            </a:lvl1pPr>
            <a:lvl2pPr marL="650240" indent="0">
              <a:buNone/>
              <a:defRPr sz="3980"/>
            </a:lvl2pPr>
            <a:lvl3pPr marL="1300480" indent="0">
              <a:buNone/>
              <a:defRPr sz="3415"/>
            </a:lvl3pPr>
            <a:lvl4pPr marL="1950720" indent="0">
              <a:buNone/>
              <a:defRPr sz="2845"/>
            </a:lvl4pPr>
            <a:lvl5pPr marL="2600960" indent="0">
              <a:buNone/>
              <a:defRPr sz="2845"/>
            </a:lvl5pPr>
            <a:lvl6pPr marL="3251200" indent="0">
              <a:buNone/>
              <a:defRPr sz="2845"/>
            </a:lvl6pPr>
            <a:lvl7pPr marL="3901440" indent="0">
              <a:buNone/>
              <a:defRPr sz="2845"/>
            </a:lvl7pPr>
            <a:lvl8pPr marL="4551680" indent="0">
              <a:buNone/>
              <a:defRPr sz="2845"/>
            </a:lvl8pPr>
            <a:lvl9pPr marL="5201920" indent="0">
              <a:buNone/>
              <a:defRPr sz="284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98813" y="7633548"/>
            <a:ext cx="10404158" cy="1144693"/>
          </a:xfrm>
        </p:spPr>
        <p:txBody>
          <a:bodyPr/>
          <a:lstStyle>
            <a:lvl1pPr marL="0" indent="0">
              <a:buNone/>
              <a:defRPr sz="1990"/>
            </a:lvl1pPr>
            <a:lvl2pPr marL="650240" indent="0">
              <a:buNone/>
              <a:defRPr sz="1705"/>
            </a:lvl2pPr>
            <a:lvl3pPr marL="1300480" indent="0">
              <a:buNone/>
              <a:defRPr sz="1420"/>
            </a:lvl3pPr>
            <a:lvl4pPr marL="1950720" indent="0">
              <a:buNone/>
              <a:defRPr sz="1280"/>
            </a:lvl4pPr>
            <a:lvl5pPr marL="2600960" indent="0">
              <a:buNone/>
              <a:defRPr sz="1280"/>
            </a:lvl5pPr>
            <a:lvl6pPr marL="3251200" indent="0">
              <a:buNone/>
              <a:defRPr sz="1280"/>
            </a:lvl6pPr>
            <a:lvl7pPr marL="3901440" indent="0">
              <a:buNone/>
              <a:defRPr sz="1280"/>
            </a:lvl7pPr>
            <a:lvl8pPr marL="4551680" indent="0">
              <a:buNone/>
              <a:defRPr sz="1280"/>
            </a:lvl8pPr>
            <a:lvl9pPr marL="5201920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AC37624C-9B68-4D9F-B535-21950194919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561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2ACB9267-387A-4112-97AC-F67EDF455495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0570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71691" y="173850"/>
            <a:ext cx="3901559" cy="85456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7014" y="173850"/>
            <a:ext cx="11415673" cy="85456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4218-5756-4C6F-B12E-13B2EC0EC0CD}" type="slidenum">
              <a:rPr lang="zh-CN" altLang="en-US"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71775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0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6A5DABCB-F969-4957-AF1B-2C33C3AE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744" y="318224"/>
            <a:ext cx="11172490" cy="7058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5545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794AC2-4AB6-47BD-9680-ABAD3116C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5044" y="1666825"/>
            <a:ext cx="12676190" cy="2012646"/>
          </a:xfrm>
          <a:prstGeom prst="rect">
            <a:avLst/>
          </a:prstGeom>
        </p:spPr>
        <p:txBody>
          <a:bodyPr/>
          <a:lstStyle>
            <a:lvl1pPr marL="514765" indent="-514765">
              <a:lnSpc>
                <a:spcPct val="90000"/>
              </a:lnSpc>
              <a:spcAft>
                <a:spcPts val="569"/>
              </a:spcAft>
              <a:buClr>
                <a:srgbClr val="0067B3"/>
              </a:buClr>
              <a:buSzPct val="90000"/>
              <a:buFont typeface="Wingdings" panose="05000000000000000000" pitchFamily="2" charset="2"/>
              <a:buChar char="n"/>
              <a:defRPr sz="3413"/>
            </a:lvl1pPr>
            <a:lvl2pPr marL="1020500" indent="-370270">
              <a:lnSpc>
                <a:spcPct val="90000"/>
              </a:lnSpc>
              <a:spcAft>
                <a:spcPts val="569"/>
              </a:spcAft>
              <a:buClr>
                <a:srgbClr val="0067B3"/>
              </a:buClr>
              <a:buFont typeface="微软雅黑" panose="020B0503020204020204" pitchFamily="34" charset="-122"/>
              <a:buChar char="ￚ"/>
              <a:defRPr sz="2844"/>
            </a:lvl2pPr>
            <a:lvl3pPr>
              <a:lnSpc>
                <a:spcPct val="90000"/>
              </a:lnSpc>
              <a:spcAft>
                <a:spcPts val="569"/>
              </a:spcAft>
              <a:buClr>
                <a:srgbClr val="0067B3"/>
              </a:buClr>
              <a:buFont typeface="微软雅黑" panose="020B0503020204020204" pitchFamily="34" charset="-122"/>
              <a:buChar char="-"/>
              <a:defRPr sz="256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182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AA3EC9-C459-4EAB-9C8E-55959346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F5C65A-3B4B-6643-BF8A-808F927FD7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168" y="477549"/>
            <a:ext cx="1710619" cy="15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4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B85E45-AF8B-4D16-A31C-8C4284AF45BD}"/>
              </a:ext>
            </a:extLst>
          </p:cNvPr>
          <p:cNvGrpSpPr/>
          <p:nvPr userDrawn="1"/>
        </p:nvGrpSpPr>
        <p:grpSpPr>
          <a:xfrm>
            <a:off x="519305" y="803770"/>
            <a:ext cx="1268910" cy="217365"/>
            <a:chOff x="365125" y="565150"/>
            <a:chExt cx="892175" cy="15283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2AB5DB9-522F-486D-8F35-24BE811341B0}"/>
                </a:ext>
              </a:extLst>
            </p:cNvPr>
            <p:cNvSpPr/>
            <p:nvPr/>
          </p:nvSpPr>
          <p:spPr>
            <a:xfrm>
              <a:off x="365125" y="565150"/>
              <a:ext cx="152835" cy="152835"/>
            </a:xfrm>
            <a:prstGeom prst="rect">
              <a:avLst/>
            </a:prstGeom>
            <a:solidFill>
              <a:srgbClr val="006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2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373CE9-A622-44BA-AA38-0A5E6420C81F}"/>
                </a:ext>
              </a:extLst>
            </p:cNvPr>
            <p:cNvSpPr/>
            <p:nvPr/>
          </p:nvSpPr>
          <p:spPr>
            <a:xfrm>
              <a:off x="559990" y="565150"/>
              <a:ext cx="152835" cy="152835"/>
            </a:xfrm>
            <a:prstGeom prst="rect">
              <a:avLst/>
            </a:prstGeom>
            <a:solidFill>
              <a:srgbClr val="006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2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473619C-337A-4CAC-ACC2-862F46B35780}"/>
                </a:ext>
              </a:extLst>
            </p:cNvPr>
            <p:cNvSpPr/>
            <p:nvPr/>
          </p:nvSpPr>
          <p:spPr>
            <a:xfrm flipH="1">
              <a:off x="758675" y="565150"/>
              <a:ext cx="498625" cy="152835"/>
            </a:xfrm>
            <a:prstGeom prst="rect">
              <a:avLst/>
            </a:prstGeom>
            <a:gradFill>
              <a:gsLst>
                <a:gs pos="56000">
                  <a:srgbClr val="0067B3">
                    <a:alpha val="94000"/>
                  </a:srgbClr>
                </a:gs>
                <a:gs pos="0">
                  <a:srgbClr val="0067B3">
                    <a:alpha val="0"/>
                  </a:srgbClr>
                </a:gs>
                <a:gs pos="100000">
                  <a:srgbClr val="0067B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120"/>
            </a:p>
          </p:txBody>
        </p:sp>
      </p:grpSp>
      <p:sp>
        <p:nvSpPr>
          <p:cNvPr id="19" name="矩形 18"/>
          <p:cNvSpPr/>
          <p:nvPr userDrawn="1"/>
        </p:nvSpPr>
        <p:spPr bwMode="auto">
          <a:xfrm>
            <a:off x="-1" y="1816282"/>
            <a:ext cx="13619616" cy="25600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/>
          <a:lstStyle/>
          <a:p>
            <a:pPr marL="0" marR="0" indent="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6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3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9762" y="6267593"/>
            <a:ext cx="14739224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32BA7D-04FF-4942-A810-FC5CBECC40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96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7014" y="1702048"/>
            <a:ext cx="7658617" cy="701749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814634" y="1702048"/>
            <a:ext cx="7658617" cy="701749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3852506-876A-409F-A79D-30F6F54DC3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01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3" y="390596"/>
            <a:ext cx="1560623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1600903-5AB1-447A-87DA-3F3AA798C0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164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45D2C6F-4764-4B04-BDBB-02C8976C31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89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06528A-63C7-475D-97A1-E5A4647F57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02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4" y="388339"/>
            <a:ext cx="5704828" cy="1652693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9562" y="388340"/>
            <a:ext cx="9693688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7014" y="2041032"/>
            <a:ext cx="5704828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9F1F084-F0F5-44D5-AC5C-1F0AB9CE19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91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8813" y="6827521"/>
            <a:ext cx="10404158" cy="806027"/>
          </a:xfrm>
        </p:spPr>
        <p:txBody>
          <a:bodyPr/>
          <a:lstStyle>
            <a:lvl1pPr algn="l">
              <a:defRPr sz="284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98813" y="7633548"/>
            <a:ext cx="10404158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6613"/>
            <a:ext cx="4046061" cy="65024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27190" y="8886613"/>
            <a:ext cx="4046061" cy="6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C37624C-9B68-4D9F-B535-2195019491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412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173850"/>
            <a:ext cx="15585164" cy="13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1702365"/>
            <a:ext cx="15606237" cy="72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91" y="9076267"/>
            <a:ext cx="5491084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22" b="0"/>
            </a:lvl1pPr>
          </a:lstStyle>
          <a:p>
            <a:pPr>
              <a:defRPr/>
            </a:pPr>
            <a:fld id="{E70F5F12-3942-4EA0-85F2-AB2179456999}" type="slidenum">
              <a:rPr lang="zh-CN" altLang="en-US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141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650230" algn="l" rtl="0" fontAlgn="base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Arial" charset="0"/>
          <a:ea typeface="宋体" pitchFamily="2" charset="-122"/>
        </a:defRPr>
      </a:lvl6pPr>
      <a:lvl7pPr marL="1300460" algn="l" rtl="0" fontAlgn="base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Arial" charset="0"/>
          <a:ea typeface="宋体" pitchFamily="2" charset="-122"/>
        </a:defRPr>
      </a:lvl7pPr>
      <a:lvl8pPr marL="1950690" algn="l" rtl="0" fontAlgn="base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Arial" charset="0"/>
          <a:ea typeface="宋体" pitchFamily="2" charset="-122"/>
        </a:defRPr>
      </a:lvl8pPr>
      <a:lvl9pPr marL="2600919" algn="l" rtl="0" fontAlgn="base">
        <a:spcBef>
          <a:spcPct val="0"/>
        </a:spcBef>
        <a:spcAft>
          <a:spcPct val="0"/>
        </a:spcAft>
        <a:defRPr sz="5547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anose="05000000000000000000" pitchFamily="2" charset="2"/>
        <a:buChar char="l"/>
        <a:defRPr sz="4267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984376" indent="-494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3698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marL="1404316" indent="-41768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3271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marL="1821999" indent="-4154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844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marL="2273547" indent="-44929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4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2923777" indent="-4492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+mn-ea"/>
        </a:defRPr>
      </a:lvl6pPr>
      <a:lvl7pPr marL="3574007" indent="-4492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+mn-ea"/>
        </a:defRPr>
      </a:lvl7pPr>
      <a:lvl8pPr marL="4224237" indent="-4492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+mn-ea"/>
        </a:defRPr>
      </a:lvl8pPr>
      <a:lvl9pPr marL="4874467" indent="-4492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173850"/>
            <a:ext cx="15585164" cy="13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1702365"/>
            <a:ext cx="15606237" cy="72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91" y="9076267"/>
            <a:ext cx="5491084" cy="65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20" b="0"/>
            </a:lvl1pPr>
          </a:lstStyle>
          <a:p>
            <a:pPr>
              <a:defRPr/>
            </a:pPr>
            <a:fld id="{E70F5F12-3942-4EA0-85F2-AB2179456999}" type="slidenum">
              <a:rPr lang="zh-CN" altLang="en-US"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936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650240" algn="l" rtl="0" fontAlgn="base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1300480" algn="l" rtl="0" fontAlgn="base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950720" algn="l" rtl="0" fontAlgn="base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2600960" algn="l" rtl="0" fontAlgn="base">
        <a:spcBef>
          <a:spcPct val="0"/>
        </a:spcBef>
        <a:spcAft>
          <a:spcPct val="0"/>
        </a:spcAft>
        <a:defRPr sz="5545" b="1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487680" indent="-48768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anose="05000000000000000000" pitchFamily="2" charset="2"/>
        <a:buChar char="l"/>
        <a:defRPr sz="4265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984250" indent="-4946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37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marL="1404620" indent="-417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327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marL="1821815" indent="-4152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marL="2273300" indent="-44958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2923540" indent="-4495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6pPr>
      <a:lvl7pPr marL="3573780" indent="-4495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7pPr>
      <a:lvl8pPr marL="4224020" indent="-4495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8pPr>
      <a:lvl9pPr marL="4874260" indent="-44958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84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</p:sldLayoutIdLst>
  <p:hf hdr="0" ftr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JU-ProjectN/abstract-machine/pull/9" TargetMode="External"/><Relationship Id="rId2" Type="http://schemas.openxmlformats.org/officeDocument/2006/relationships/hyperlink" Target="https://github.com/Kingfish40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78C7F27D-2DCB-4322-B7B7-5644B41A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668203"/>
            <a:ext cx="17340263" cy="2818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8800" dirty="0"/>
              <a:t>“一生一芯”计划</a:t>
            </a:r>
            <a:br>
              <a:rPr lang="en-US" altLang="zh-CN" sz="8800" dirty="0"/>
            </a:br>
            <a:r>
              <a:rPr lang="zh-CN" altLang="en-US" sz="6600" dirty="0"/>
              <a:t>从零</a:t>
            </a:r>
            <a:r>
              <a:rPr lang="zh-CN" altLang="en-US" sz="6600"/>
              <a:t>开始设计自己</a:t>
            </a:r>
            <a:r>
              <a:rPr lang="zh-CN" altLang="en-US" sz="6600" dirty="0"/>
              <a:t>的</a:t>
            </a:r>
            <a:r>
              <a:rPr lang="en-US" altLang="zh-CN" sz="6600" dirty="0"/>
              <a:t>RISC-V</a:t>
            </a:r>
            <a:r>
              <a:rPr lang="zh-CN" altLang="en-US" sz="6600" dirty="0"/>
              <a:t>处理器芯片</a:t>
            </a:r>
            <a:endParaRPr lang="en-US" altLang="en-US" sz="8800" dirty="0"/>
          </a:p>
        </p:txBody>
      </p:sp>
      <p:sp>
        <p:nvSpPr>
          <p:cNvPr id="16387" name="Subtitle 4">
            <a:extLst>
              <a:ext uri="{FF2B5EF4-FFF2-40B4-BE49-F238E27FC236}">
                <a16:creationId xmlns:a16="http://schemas.microsoft.com/office/drawing/2014/main" id="{C27F4179-9139-46C2-8B8B-C9DE5A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3365"/>
            <a:ext cx="17340263" cy="1832632"/>
          </a:xfrm>
        </p:spPr>
        <p:txBody>
          <a:bodyPr/>
          <a:lstStyle/>
          <a:p>
            <a:r>
              <a:rPr lang="zh-CN" altLang="en-US" b="1" dirty="0"/>
              <a:t>余子濠</a:t>
            </a:r>
            <a:endParaRPr lang="en-US" altLang="zh-CN" b="1" dirty="0"/>
          </a:p>
          <a:p>
            <a:r>
              <a:rPr lang="zh-CN" altLang="en-US" b="1" dirty="0"/>
              <a:t>“一生一芯”项目组</a:t>
            </a:r>
            <a:endParaRPr lang="en-US" altLang="en-US" b="1" dirty="0"/>
          </a:p>
          <a:p>
            <a:r>
              <a:rPr lang="en-US" altLang="en-US" dirty="0"/>
              <a:t>20</a:t>
            </a:r>
            <a:r>
              <a:rPr lang="en-US" altLang="zh-CN" dirty="0"/>
              <a:t>24.08</a:t>
            </a:r>
            <a:endParaRPr lang="en-US" altLang="en-US" dirty="0"/>
          </a:p>
        </p:txBody>
      </p:sp>
      <p:pic>
        <p:nvPicPr>
          <p:cNvPr id="5" name="图片 3" descr="C:\Users\Ke-X\AppData\Local\Temp\WeChat Files\837954461267372261.png">
            <a:extLst>
              <a:ext uri="{FF2B5EF4-FFF2-40B4-BE49-F238E27FC236}">
                <a16:creationId xmlns:a16="http://schemas.microsoft.com/office/drawing/2014/main" id="{FAD66E9C-2D9D-40D9-A563-333A3A70AFB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612" y="8405520"/>
            <a:ext cx="1793717" cy="116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9" descr="横版组合——透明.png">
            <a:extLst>
              <a:ext uri="{FF2B5EF4-FFF2-40B4-BE49-F238E27FC236}">
                <a16:creationId xmlns:a16="http://schemas.microsoft.com/office/drawing/2014/main" id="{1931E483-BDDF-4372-BDE6-3C5D5C19C5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59" y="7942218"/>
            <a:ext cx="3304501" cy="6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B58FA6-7382-E24F-98CA-EA0906C872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6030" y="8931914"/>
            <a:ext cx="4839543" cy="821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0CC0B9B-5AB5-D147-819A-6C78D20002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90" y="8808188"/>
            <a:ext cx="4488175" cy="691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AE70D9-B8C8-0E46-8DB5-D47CF71847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2" y="171503"/>
            <a:ext cx="1794728" cy="16401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EE432E-5844-1B49-8603-78E19FF210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7798" y="7998977"/>
            <a:ext cx="1483227" cy="960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192" y="8014913"/>
            <a:ext cx="1572941" cy="15622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17FCAE3-136F-D34E-BEC1-3548D9A1E4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978" y="8037614"/>
            <a:ext cx="2376180" cy="7138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940" y="8816055"/>
            <a:ext cx="4261177" cy="68383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699176" y="7825853"/>
            <a:ext cx="4103450" cy="832322"/>
            <a:chOff x="6356725" y="7975804"/>
            <a:chExt cx="4103450" cy="83232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6725" y="7975804"/>
              <a:ext cx="1230894" cy="81872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472034" y="7977129"/>
              <a:ext cx="2988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计算机系统与处理器</a:t>
              </a:r>
            </a:p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芯片课程虚拟教研室</a:t>
              </a:r>
            </a:p>
          </p:txBody>
        </p:sp>
      </p:grpSp>
      <p:pic>
        <p:nvPicPr>
          <p:cNvPr id="4" name="图片 5">
            <a:extLst>
              <a:ext uri="{FF2B5EF4-FFF2-40B4-BE49-F238E27FC236}">
                <a16:creationId xmlns:a16="http://schemas.microsoft.com/office/drawing/2014/main" id="{E8F0B749-E9C3-3889-5BD4-09FA84B1362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3429" y="-14643"/>
            <a:ext cx="1776834" cy="177683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169E863-E50C-D7E1-12A4-C2B74F411625}"/>
              </a:ext>
            </a:extLst>
          </p:cNvPr>
          <p:cNvSpPr txBox="1"/>
          <p:nvPr/>
        </p:nvSpPr>
        <p:spPr>
          <a:xfrm>
            <a:off x="15715555" y="1654388"/>
            <a:ext cx="151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54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0445A-9F8A-7B0B-DCDA-D0094FC3D181}"/>
              </a:ext>
            </a:extLst>
          </p:cNvPr>
          <p:cNvSpPr txBox="1"/>
          <p:nvPr/>
        </p:nvSpPr>
        <p:spPr>
          <a:xfrm>
            <a:off x="13697159" y="2068313"/>
            <a:ext cx="3592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/>
              <a:t>Website:</a:t>
            </a:r>
            <a:r>
              <a:rPr lang="zh-CN" altLang="en-US" sz="2400" b="1" dirty="0"/>
              <a:t> </a:t>
            </a:r>
            <a:r>
              <a:rPr lang="en-US" altLang="zh-CN" sz="2400" dirty="0"/>
              <a:t>y</a:t>
            </a:r>
            <a:r>
              <a:rPr lang="x-none" sz="2400" dirty="0"/>
              <a:t>syx</a:t>
            </a:r>
            <a:r>
              <a:rPr lang="en-US" altLang="zh-CN" sz="2400" dirty="0"/>
              <a:t>.org</a:t>
            </a:r>
          </a:p>
          <a:p>
            <a:pPr algn="l"/>
            <a:r>
              <a:rPr lang="en-US" altLang="zh-CN" sz="2400" b="1" dirty="0"/>
              <a:t>Email:</a:t>
            </a:r>
            <a:r>
              <a:rPr lang="zh-CN" altLang="en-US" sz="2400" b="1" dirty="0"/>
              <a:t> </a:t>
            </a:r>
            <a:r>
              <a:rPr lang="en-US" altLang="zh-CN" sz="2400" dirty="0" err="1"/>
              <a:t>ysyx@bosc.ac.cn</a:t>
            </a:r>
            <a:endParaRPr lang="x-none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DC0491-345B-6A8A-3B1F-89D0C191ACCE}"/>
              </a:ext>
            </a:extLst>
          </p:cNvPr>
          <p:cNvSpPr txBox="1"/>
          <p:nvPr/>
        </p:nvSpPr>
        <p:spPr>
          <a:xfrm>
            <a:off x="0" y="4461751"/>
            <a:ext cx="17340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随到随学，全年开放报名</a:t>
            </a:r>
          </a:p>
        </p:txBody>
      </p:sp>
    </p:spTree>
    <p:extLst>
      <p:ext uri="{BB962C8B-B14F-4D97-AF65-F5344CB8AC3E}">
        <p14:creationId xmlns:p14="http://schemas.microsoft.com/office/powerpoint/2010/main" val="26121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学生案例</a:t>
            </a:r>
            <a:r>
              <a:rPr lang="en-US" altLang="zh-CN" dirty="0"/>
              <a:t>——</a:t>
            </a:r>
            <a:r>
              <a:rPr lang="zh-CN" altLang="en-US" dirty="0"/>
              <a:t>锻炼</a:t>
            </a:r>
            <a:r>
              <a:rPr lang="zh-CN" altLang="en-US" dirty="0">
                <a:solidFill>
                  <a:srgbClr val="C00000"/>
                </a:solidFill>
              </a:rPr>
              <a:t>系统全栈调试能力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真实环境下，问题现象往往在应用层暴露，但原因在其他层次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6" y="2461597"/>
            <a:ext cx="10751000" cy="5952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776" y="2380481"/>
            <a:ext cx="6026399" cy="6114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6129" y="8673870"/>
            <a:ext cx="9232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学生的调试记录（一个代表性案例）</a:t>
            </a:r>
          </a:p>
        </p:txBody>
      </p:sp>
    </p:spTree>
    <p:extLst>
      <p:ext uri="{BB962C8B-B14F-4D97-AF65-F5344CB8AC3E}">
        <p14:creationId xmlns:p14="http://schemas.microsoft.com/office/powerpoint/2010/main" val="211896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BB0017BB-1C32-41C3-849A-CFB3B65F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新看点</a:t>
            </a:r>
            <a:r>
              <a:rPr lang="en-US" altLang="zh-CN" dirty="0"/>
              <a:t>3 – </a:t>
            </a:r>
            <a:r>
              <a:rPr lang="zh-CN" altLang="en-US" dirty="0"/>
              <a:t>处理器设计全流程学习</a:t>
            </a:r>
            <a:r>
              <a:rPr lang="en-US" altLang="zh-CN" dirty="0"/>
              <a:t>(B</a:t>
            </a:r>
            <a:r>
              <a:rPr lang="zh-CN" altLang="en-US" dirty="0"/>
              <a:t>阶段后期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4" name="箭头: 右 83">
            <a:extLst>
              <a:ext uri="{FF2B5EF4-FFF2-40B4-BE49-F238E27FC236}">
                <a16:creationId xmlns:a16="http://schemas.microsoft.com/office/drawing/2014/main" id="{F8566238-45E9-66E1-F1ED-A9C24D36357D}"/>
              </a:ext>
            </a:extLst>
          </p:cNvPr>
          <p:cNvSpPr/>
          <p:nvPr/>
        </p:nvSpPr>
        <p:spPr>
          <a:xfrm rot="5400000">
            <a:off x="6078115" y="2744053"/>
            <a:ext cx="279657" cy="349735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箭头: 右 122">
            <a:extLst>
              <a:ext uri="{FF2B5EF4-FFF2-40B4-BE49-F238E27FC236}">
                <a16:creationId xmlns:a16="http://schemas.microsoft.com/office/drawing/2014/main" id="{EC575024-E332-B698-D34D-8ED5063695E7}"/>
              </a:ext>
            </a:extLst>
          </p:cNvPr>
          <p:cNvSpPr/>
          <p:nvPr/>
        </p:nvSpPr>
        <p:spPr>
          <a:xfrm>
            <a:off x="4643394" y="2200020"/>
            <a:ext cx="767977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9AE66462-B771-0F1D-6AD5-1342A6E0558E}"/>
              </a:ext>
            </a:extLst>
          </p:cNvPr>
          <p:cNvSpPr/>
          <p:nvPr/>
        </p:nvSpPr>
        <p:spPr>
          <a:xfrm>
            <a:off x="566694" y="2837670"/>
            <a:ext cx="1600144" cy="8191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新特性</a:t>
            </a:r>
            <a:endParaRPr kumimoji="1" lang="en-US" altLang="zh-CN" sz="2276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箭头: 右 120">
            <a:extLst>
              <a:ext uri="{FF2B5EF4-FFF2-40B4-BE49-F238E27FC236}">
                <a16:creationId xmlns:a16="http://schemas.microsoft.com/office/drawing/2014/main" id="{9D7317BB-1FEA-6586-0596-5488591C0B7C}"/>
              </a:ext>
            </a:extLst>
          </p:cNvPr>
          <p:cNvSpPr/>
          <p:nvPr/>
        </p:nvSpPr>
        <p:spPr>
          <a:xfrm>
            <a:off x="7068564" y="2201534"/>
            <a:ext cx="767977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43D0507A-B304-5F5C-1C01-24F81919D4A3}"/>
              </a:ext>
            </a:extLst>
          </p:cNvPr>
          <p:cNvSpPr/>
          <p:nvPr/>
        </p:nvSpPr>
        <p:spPr>
          <a:xfrm>
            <a:off x="5411385" y="1966816"/>
            <a:ext cx="1620000" cy="8191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逻辑设计</a:t>
            </a:r>
          </a:p>
        </p:txBody>
      </p:sp>
      <p:sp>
        <p:nvSpPr>
          <p:cNvPr id="119" name="箭头: 右 118">
            <a:extLst>
              <a:ext uri="{FF2B5EF4-FFF2-40B4-BE49-F238E27FC236}">
                <a16:creationId xmlns:a16="http://schemas.microsoft.com/office/drawing/2014/main" id="{DE4E0D4E-0A10-6DEB-0882-1AEE65DD8A31}"/>
              </a:ext>
            </a:extLst>
          </p:cNvPr>
          <p:cNvSpPr/>
          <p:nvPr/>
        </p:nvSpPr>
        <p:spPr>
          <a:xfrm>
            <a:off x="9507955" y="2201532"/>
            <a:ext cx="767977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3E3B73F2-48BD-D584-A93E-F0F803726C87}"/>
              </a:ext>
            </a:extLst>
          </p:cNvPr>
          <p:cNvSpPr/>
          <p:nvPr/>
        </p:nvSpPr>
        <p:spPr>
          <a:xfrm>
            <a:off x="7839760" y="1966814"/>
            <a:ext cx="1620000" cy="81917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功能验证</a:t>
            </a:r>
          </a:p>
        </p:txBody>
      </p:sp>
      <p:sp>
        <p:nvSpPr>
          <p:cNvPr id="117" name="箭头: 右 116">
            <a:extLst>
              <a:ext uri="{FF2B5EF4-FFF2-40B4-BE49-F238E27FC236}">
                <a16:creationId xmlns:a16="http://schemas.microsoft.com/office/drawing/2014/main" id="{4C162E2D-280D-E3B7-B23E-BA9AB7532BA4}"/>
              </a:ext>
            </a:extLst>
          </p:cNvPr>
          <p:cNvSpPr/>
          <p:nvPr/>
        </p:nvSpPr>
        <p:spPr>
          <a:xfrm>
            <a:off x="11933112" y="2208695"/>
            <a:ext cx="767977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B986EEA1-AE5F-394D-E8DE-FC5A779C3ECC}"/>
              </a:ext>
            </a:extLst>
          </p:cNvPr>
          <p:cNvSpPr/>
          <p:nvPr/>
        </p:nvSpPr>
        <p:spPr>
          <a:xfrm>
            <a:off x="10275932" y="1973977"/>
            <a:ext cx="1620000" cy="81917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性能验证</a:t>
            </a: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6C8686E5-A047-E57B-4CA5-73D8EA6E6081}"/>
              </a:ext>
            </a:extLst>
          </p:cNvPr>
          <p:cNvSpPr/>
          <p:nvPr/>
        </p:nvSpPr>
        <p:spPr>
          <a:xfrm>
            <a:off x="12701089" y="1973977"/>
            <a:ext cx="1620000" cy="81917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电路评估</a:t>
            </a:r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509DF93E-C33A-A40D-E741-F7ECA8CE8EDD}"/>
              </a:ext>
            </a:extLst>
          </p:cNvPr>
          <p:cNvSpPr/>
          <p:nvPr/>
        </p:nvSpPr>
        <p:spPr>
          <a:xfrm>
            <a:off x="7839756" y="3065481"/>
            <a:ext cx="1620000" cy="8191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测试生成</a:t>
            </a: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8DBA665A-5C10-B2E6-E3A1-4A79E96D0583}"/>
              </a:ext>
            </a:extLst>
          </p:cNvPr>
          <p:cNvSpPr/>
          <p:nvPr/>
        </p:nvSpPr>
        <p:spPr>
          <a:xfrm>
            <a:off x="7839756" y="4164312"/>
            <a:ext cx="1620000" cy="8191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参考实现</a:t>
            </a:r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D5F0796E-5800-F76D-5F9F-7FCF41663494}"/>
              </a:ext>
            </a:extLst>
          </p:cNvPr>
          <p:cNvSpPr/>
          <p:nvPr/>
        </p:nvSpPr>
        <p:spPr>
          <a:xfrm>
            <a:off x="7839756" y="5263142"/>
            <a:ext cx="1620000" cy="8191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结果对比</a:t>
            </a:r>
          </a:p>
        </p:txBody>
      </p:sp>
      <p:sp>
        <p:nvSpPr>
          <p:cNvPr id="93" name="箭头: 右 92">
            <a:extLst>
              <a:ext uri="{FF2B5EF4-FFF2-40B4-BE49-F238E27FC236}">
                <a16:creationId xmlns:a16="http://schemas.microsoft.com/office/drawing/2014/main" id="{BC047690-3D5C-3333-CE9E-E52068CECA73}"/>
              </a:ext>
            </a:extLst>
          </p:cNvPr>
          <p:cNvSpPr/>
          <p:nvPr/>
        </p:nvSpPr>
        <p:spPr>
          <a:xfrm rot="5400000">
            <a:off x="8506481" y="2750943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箭头: 右 93">
            <a:extLst>
              <a:ext uri="{FF2B5EF4-FFF2-40B4-BE49-F238E27FC236}">
                <a16:creationId xmlns:a16="http://schemas.microsoft.com/office/drawing/2014/main" id="{54CE2007-E079-A176-C92D-5C500A1922BF}"/>
              </a:ext>
            </a:extLst>
          </p:cNvPr>
          <p:cNvSpPr/>
          <p:nvPr/>
        </p:nvSpPr>
        <p:spPr>
          <a:xfrm rot="5400000">
            <a:off x="8506481" y="3849618"/>
            <a:ext cx="279657" cy="349735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箭头: 右 94">
            <a:extLst>
              <a:ext uri="{FF2B5EF4-FFF2-40B4-BE49-F238E27FC236}">
                <a16:creationId xmlns:a16="http://schemas.microsoft.com/office/drawing/2014/main" id="{C7046896-D252-A32F-A64B-43678BB94122}"/>
              </a:ext>
            </a:extLst>
          </p:cNvPr>
          <p:cNvSpPr/>
          <p:nvPr/>
        </p:nvSpPr>
        <p:spPr>
          <a:xfrm rot="5400000">
            <a:off x="8506481" y="4948292"/>
            <a:ext cx="279657" cy="349735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11655235-97F0-20A1-EC2C-8BB00DADEAA4}"/>
              </a:ext>
            </a:extLst>
          </p:cNvPr>
          <p:cNvSpPr/>
          <p:nvPr/>
        </p:nvSpPr>
        <p:spPr>
          <a:xfrm>
            <a:off x="5411385" y="3074799"/>
            <a:ext cx="1620000" cy="8191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设计语言</a:t>
            </a:r>
          </a:p>
        </p:txBody>
      </p:sp>
      <p:sp>
        <p:nvSpPr>
          <p:cNvPr id="98" name="箭头: 右 97">
            <a:extLst>
              <a:ext uri="{FF2B5EF4-FFF2-40B4-BE49-F238E27FC236}">
                <a16:creationId xmlns:a16="http://schemas.microsoft.com/office/drawing/2014/main" id="{146DCA88-CB00-966E-2BE2-2F2B3D17C72D}"/>
              </a:ext>
            </a:extLst>
          </p:cNvPr>
          <p:cNvSpPr/>
          <p:nvPr/>
        </p:nvSpPr>
        <p:spPr>
          <a:xfrm rot="5400000">
            <a:off x="8506481" y="2750945"/>
            <a:ext cx="279657" cy="349735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C9F1D8E6-4EDA-A25D-A912-ADF6D81DDE74}"/>
              </a:ext>
            </a:extLst>
          </p:cNvPr>
          <p:cNvSpPr/>
          <p:nvPr/>
        </p:nvSpPr>
        <p:spPr>
          <a:xfrm>
            <a:off x="7839756" y="6361815"/>
            <a:ext cx="1620000" cy="8191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现场复现</a:t>
            </a:r>
          </a:p>
        </p:txBody>
      </p:sp>
      <p:sp>
        <p:nvSpPr>
          <p:cNvPr id="100" name="箭头: 右 99">
            <a:extLst>
              <a:ext uri="{FF2B5EF4-FFF2-40B4-BE49-F238E27FC236}">
                <a16:creationId xmlns:a16="http://schemas.microsoft.com/office/drawing/2014/main" id="{B9AFDFB6-F7D3-04A2-708A-84A7904ECED5}"/>
              </a:ext>
            </a:extLst>
          </p:cNvPr>
          <p:cNvSpPr/>
          <p:nvPr/>
        </p:nvSpPr>
        <p:spPr>
          <a:xfrm rot="5400000">
            <a:off x="8506481" y="6046965"/>
            <a:ext cx="279657" cy="349735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B84E9B3A-E2C8-A357-12C6-FF73207F9C38}"/>
              </a:ext>
            </a:extLst>
          </p:cNvPr>
          <p:cNvSpPr/>
          <p:nvPr/>
        </p:nvSpPr>
        <p:spPr>
          <a:xfrm>
            <a:off x="7839756" y="7460488"/>
            <a:ext cx="1620000" cy="8191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出错分析</a:t>
            </a:r>
          </a:p>
        </p:txBody>
      </p:sp>
      <p:sp>
        <p:nvSpPr>
          <p:cNvPr id="102" name="箭头: 右 101">
            <a:extLst>
              <a:ext uri="{FF2B5EF4-FFF2-40B4-BE49-F238E27FC236}">
                <a16:creationId xmlns:a16="http://schemas.microsoft.com/office/drawing/2014/main" id="{8277FF87-3DB7-55C2-8D79-F62C49CFB786}"/>
              </a:ext>
            </a:extLst>
          </p:cNvPr>
          <p:cNvSpPr/>
          <p:nvPr/>
        </p:nvSpPr>
        <p:spPr>
          <a:xfrm rot="5400000">
            <a:off x="8506481" y="7145638"/>
            <a:ext cx="279657" cy="349735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9D9595BC-0214-DC34-44CD-88E7E2EF0BC1}"/>
              </a:ext>
            </a:extLst>
          </p:cNvPr>
          <p:cNvSpPr/>
          <p:nvPr/>
        </p:nvSpPr>
        <p:spPr>
          <a:xfrm>
            <a:off x="10275932" y="3065167"/>
            <a:ext cx="1620000" cy="819175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测试生成</a:t>
            </a:r>
          </a:p>
        </p:txBody>
      </p: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02A58CEE-108C-B85F-4804-9EF6EFF1691C}"/>
              </a:ext>
            </a:extLst>
          </p:cNvPr>
          <p:cNvSpPr/>
          <p:nvPr/>
        </p:nvSpPr>
        <p:spPr>
          <a:xfrm>
            <a:off x="10275932" y="4163997"/>
            <a:ext cx="1620000" cy="819175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仿真环境</a:t>
            </a:r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27FBD204-866B-065E-0D20-A9BA8F1294EB}"/>
              </a:ext>
            </a:extLst>
          </p:cNvPr>
          <p:cNvSpPr/>
          <p:nvPr/>
        </p:nvSpPr>
        <p:spPr>
          <a:xfrm>
            <a:off x="10275932" y="5262828"/>
            <a:ext cx="1620000" cy="819175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参考实现</a:t>
            </a:r>
          </a:p>
        </p:txBody>
      </p:sp>
      <p:sp>
        <p:nvSpPr>
          <p:cNvPr id="106" name="箭头: 右 105">
            <a:extLst>
              <a:ext uri="{FF2B5EF4-FFF2-40B4-BE49-F238E27FC236}">
                <a16:creationId xmlns:a16="http://schemas.microsoft.com/office/drawing/2014/main" id="{B998606C-FF2C-80F0-F8AC-6F624465D218}"/>
              </a:ext>
            </a:extLst>
          </p:cNvPr>
          <p:cNvSpPr/>
          <p:nvPr/>
        </p:nvSpPr>
        <p:spPr>
          <a:xfrm rot="5400000">
            <a:off x="10942657" y="2750629"/>
            <a:ext cx="279657" cy="349735"/>
          </a:xfrm>
          <a:prstGeom prst="rightArrow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箭头: 右 106">
            <a:extLst>
              <a:ext uri="{FF2B5EF4-FFF2-40B4-BE49-F238E27FC236}">
                <a16:creationId xmlns:a16="http://schemas.microsoft.com/office/drawing/2014/main" id="{50B03368-E365-4391-26F0-2B129CC625CF}"/>
              </a:ext>
            </a:extLst>
          </p:cNvPr>
          <p:cNvSpPr/>
          <p:nvPr/>
        </p:nvSpPr>
        <p:spPr>
          <a:xfrm rot="5400000">
            <a:off x="10942657" y="3849303"/>
            <a:ext cx="279657" cy="349735"/>
          </a:xfrm>
          <a:prstGeom prst="rightArrow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箭头: 右 107">
            <a:extLst>
              <a:ext uri="{FF2B5EF4-FFF2-40B4-BE49-F238E27FC236}">
                <a16:creationId xmlns:a16="http://schemas.microsoft.com/office/drawing/2014/main" id="{59666CE6-6559-A2D9-59E2-46CAF0894362}"/>
              </a:ext>
            </a:extLst>
          </p:cNvPr>
          <p:cNvSpPr/>
          <p:nvPr/>
        </p:nvSpPr>
        <p:spPr>
          <a:xfrm rot="5400000">
            <a:off x="10942657" y="4947978"/>
            <a:ext cx="279657" cy="349735"/>
          </a:xfrm>
          <a:prstGeom prst="rightArrow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箭头: 右 111">
            <a:extLst>
              <a:ext uri="{FF2B5EF4-FFF2-40B4-BE49-F238E27FC236}">
                <a16:creationId xmlns:a16="http://schemas.microsoft.com/office/drawing/2014/main" id="{D9DB604D-E659-8A4A-3100-06C4A265C54C}"/>
              </a:ext>
            </a:extLst>
          </p:cNvPr>
          <p:cNvSpPr/>
          <p:nvPr/>
        </p:nvSpPr>
        <p:spPr>
          <a:xfrm rot="5400000">
            <a:off x="10942657" y="2750630"/>
            <a:ext cx="279657" cy="349735"/>
          </a:xfrm>
          <a:prstGeom prst="rightArrow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540224BA-AAB9-F482-82F3-376441C06C06}"/>
              </a:ext>
            </a:extLst>
          </p:cNvPr>
          <p:cNvSpPr/>
          <p:nvPr/>
        </p:nvSpPr>
        <p:spPr>
          <a:xfrm>
            <a:off x="10275932" y="6361501"/>
            <a:ext cx="1620000" cy="819175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性能分析</a:t>
            </a:r>
          </a:p>
        </p:txBody>
      </p:sp>
      <p:sp>
        <p:nvSpPr>
          <p:cNvPr id="114" name="箭头: 右 113">
            <a:extLst>
              <a:ext uri="{FF2B5EF4-FFF2-40B4-BE49-F238E27FC236}">
                <a16:creationId xmlns:a16="http://schemas.microsoft.com/office/drawing/2014/main" id="{ED80C91C-DBF2-D3F7-1F06-6FAEBBFC5304}"/>
              </a:ext>
            </a:extLst>
          </p:cNvPr>
          <p:cNvSpPr/>
          <p:nvPr/>
        </p:nvSpPr>
        <p:spPr>
          <a:xfrm rot="5400000">
            <a:off x="10942657" y="6046650"/>
            <a:ext cx="279657" cy="349735"/>
          </a:xfrm>
          <a:prstGeom prst="rightArrow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063DE5D-7603-617A-A906-8213818D8423}"/>
              </a:ext>
            </a:extLst>
          </p:cNvPr>
          <p:cNvSpPr/>
          <p:nvPr/>
        </p:nvSpPr>
        <p:spPr>
          <a:xfrm>
            <a:off x="3007687" y="1970621"/>
            <a:ext cx="1620000" cy="8191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架构设计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33736E69-82C0-D723-7FCD-9D65E7B58794}"/>
              </a:ext>
            </a:extLst>
          </p:cNvPr>
          <p:cNvSpPr/>
          <p:nvPr/>
        </p:nvSpPr>
        <p:spPr>
          <a:xfrm rot="1453912">
            <a:off x="2174044" y="1835361"/>
            <a:ext cx="861728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508B122-A2A6-0F51-2DB4-3714BEFE5EB4}"/>
              </a:ext>
            </a:extLst>
          </p:cNvPr>
          <p:cNvSpPr/>
          <p:nvPr/>
        </p:nvSpPr>
        <p:spPr>
          <a:xfrm>
            <a:off x="580223" y="1110426"/>
            <a:ext cx="1600144" cy="819175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  <a:endParaRPr kumimoji="1" lang="en-US" altLang="zh-CN" sz="2276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279E674-1356-CF24-DAAD-1F54BE48C06C}"/>
              </a:ext>
            </a:extLst>
          </p:cNvPr>
          <p:cNvSpPr/>
          <p:nvPr/>
        </p:nvSpPr>
        <p:spPr>
          <a:xfrm rot="20820427">
            <a:off x="2168735" y="2680567"/>
            <a:ext cx="861728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箭头: 直角上 10">
            <a:extLst>
              <a:ext uri="{FF2B5EF4-FFF2-40B4-BE49-F238E27FC236}">
                <a16:creationId xmlns:a16="http://schemas.microsoft.com/office/drawing/2014/main" id="{06E47ACE-233E-EF2B-6B7C-42A9B7F585DB}"/>
              </a:ext>
            </a:extLst>
          </p:cNvPr>
          <p:cNvSpPr/>
          <p:nvPr/>
        </p:nvSpPr>
        <p:spPr bwMode="auto">
          <a:xfrm rot="16200000">
            <a:off x="7969661" y="-4521018"/>
            <a:ext cx="1047617" cy="12558905"/>
          </a:xfrm>
          <a:prstGeom prst="bentUpArrow">
            <a:avLst>
              <a:gd name="adj1" fmla="val 20369"/>
              <a:gd name="adj2" fmla="val 19216"/>
              <a:gd name="adj3" fmla="val 19211"/>
            </a:avLst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6A144EAE-AE0D-5185-6CDF-B76C70437B46}"/>
              </a:ext>
            </a:extLst>
          </p:cNvPr>
          <p:cNvSpPr/>
          <p:nvPr/>
        </p:nvSpPr>
        <p:spPr>
          <a:xfrm>
            <a:off x="14358269" y="2206863"/>
            <a:ext cx="767977" cy="34973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48DB803-B6BB-11E7-FA6E-97543001EB6C}"/>
              </a:ext>
            </a:extLst>
          </p:cNvPr>
          <p:cNvSpPr/>
          <p:nvPr/>
        </p:nvSpPr>
        <p:spPr>
          <a:xfrm>
            <a:off x="15126246" y="1972145"/>
            <a:ext cx="1620000" cy="819175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物理设计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031AC6E-9E87-FA21-C4EA-58DEC3B9196C}"/>
              </a:ext>
            </a:extLst>
          </p:cNvPr>
          <p:cNvSpPr/>
          <p:nvPr/>
        </p:nvSpPr>
        <p:spPr>
          <a:xfrm>
            <a:off x="3002763" y="3065321"/>
            <a:ext cx="1620000" cy="8191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瓶颈定位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531A4B7F-F04C-5B60-7668-3B279A41E2BA}"/>
              </a:ext>
            </a:extLst>
          </p:cNvPr>
          <p:cNvSpPr/>
          <p:nvPr/>
        </p:nvSpPr>
        <p:spPr>
          <a:xfrm>
            <a:off x="3002763" y="4164151"/>
            <a:ext cx="1620000" cy="8191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负载生成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A3EB7B7-E627-20AF-E593-0CB6E7A7DBD2}"/>
              </a:ext>
            </a:extLst>
          </p:cNvPr>
          <p:cNvSpPr/>
          <p:nvPr/>
        </p:nvSpPr>
        <p:spPr>
          <a:xfrm>
            <a:off x="3002763" y="5262982"/>
            <a:ext cx="1620000" cy="8191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设计探索</a:t>
            </a: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612A38F8-EF21-E568-5E2D-05A89B88AE96}"/>
              </a:ext>
            </a:extLst>
          </p:cNvPr>
          <p:cNvSpPr/>
          <p:nvPr/>
        </p:nvSpPr>
        <p:spPr>
          <a:xfrm rot="5400000">
            <a:off x="3669488" y="2750783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C4A1B54B-48C4-3A3C-EB97-BDBBE7DEB423}"/>
              </a:ext>
            </a:extLst>
          </p:cNvPr>
          <p:cNvSpPr/>
          <p:nvPr/>
        </p:nvSpPr>
        <p:spPr>
          <a:xfrm rot="5400000">
            <a:off x="3669488" y="3849457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5CE2CCC1-638D-761F-4B9C-3F16DB4F7EBE}"/>
              </a:ext>
            </a:extLst>
          </p:cNvPr>
          <p:cNvSpPr/>
          <p:nvPr/>
        </p:nvSpPr>
        <p:spPr>
          <a:xfrm rot="5400000">
            <a:off x="3669488" y="4948132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7C96C464-5B7E-5E17-D8E9-A3A69B396C48}"/>
              </a:ext>
            </a:extLst>
          </p:cNvPr>
          <p:cNvSpPr/>
          <p:nvPr/>
        </p:nvSpPr>
        <p:spPr>
          <a:xfrm rot="5400000">
            <a:off x="3669488" y="2750784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9CD38CE-F3C3-243D-522C-F443DE54524D}"/>
              </a:ext>
            </a:extLst>
          </p:cNvPr>
          <p:cNvSpPr/>
          <p:nvPr/>
        </p:nvSpPr>
        <p:spPr>
          <a:xfrm>
            <a:off x="3002763" y="6361655"/>
            <a:ext cx="1620000" cy="8191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性能分析</a:t>
            </a:r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ABC8BFF3-617F-B558-639A-71F11AD25287}"/>
              </a:ext>
            </a:extLst>
          </p:cNvPr>
          <p:cNvSpPr/>
          <p:nvPr/>
        </p:nvSpPr>
        <p:spPr>
          <a:xfrm rot="5400000">
            <a:off x="3669488" y="6046804"/>
            <a:ext cx="279657" cy="349735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8920E5C-A059-E8FF-305A-2634B3878C22}"/>
              </a:ext>
            </a:extLst>
          </p:cNvPr>
          <p:cNvSpPr/>
          <p:nvPr/>
        </p:nvSpPr>
        <p:spPr>
          <a:xfrm>
            <a:off x="292285" y="3874711"/>
            <a:ext cx="2332718" cy="75317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性能计数器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9D553B1A-9BEE-687D-8268-3AA7359DA6FA}"/>
              </a:ext>
            </a:extLst>
          </p:cNvPr>
          <p:cNvCxnSpPr>
            <a:cxnSpLocks/>
            <a:stCxn id="25" idx="1"/>
            <a:endCxn id="58" idx="3"/>
          </p:cNvCxnSpPr>
          <p:nvPr/>
        </p:nvCxnSpPr>
        <p:spPr>
          <a:xfrm flipH="1">
            <a:off x="2625003" y="3474909"/>
            <a:ext cx="377760" cy="77639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66C24163-F188-C63F-9F8B-DF56B6D53D00}"/>
              </a:ext>
            </a:extLst>
          </p:cNvPr>
          <p:cNvSpPr/>
          <p:nvPr/>
        </p:nvSpPr>
        <p:spPr>
          <a:xfrm>
            <a:off x="292286" y="4947222"/>
            <a:ext cx="2332717" cy="75317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NEMU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指令集模拟器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09A615E5-C8CD-3E22-FEA1-57725C84C99B}"/>
              </a:ext>
            </a:extLst>
          </p:cNvPr>
          <p:cNvCxnSpPr>
            <a:cxnSpLocks/>
            <a:stCxn id="27" idx="1"/>
            <a:endCxn id="66" idx="3"/>
          </p:cNvCxnSpPr>
          <p:nvPr/>
        </p:nvCxnSpPr>
        <p:spPr>
          <a:xfrm flipH="1">
            <a:off x="2625003" y="4573739"/>
            <a:ext cx="377760" cy="75007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E7556B85-B811-96C3-7A3B-84F1381E8778}"/>
              </a:ext>
            </a:extLst>
          </p:cNvPr>
          <p:cNvSpPr/>
          <p:nvPr/>
        </p:nvSpPr>
        <p:spPr>
          <a:xfrm>
            <a:off x="292286" y="5914327"/>
            <a:ext cx="2332717" cy="75317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mtrace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btrace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踪迹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70AA065-3F4D-3E1D-5399-FA297CE05624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>
            <a:off x="1458645" y="5700398"/>
            <a:ext cx="0" cy="213929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>
            <a:extLst>
              <a:ext uri="{FF2B5EF4-FFF2-40B4-BE49-F238E27FC236}">
                <a16:creationId xmlns:a16="http://schemas.microsoft.com/office/drawing/2014/main" id="{C90B1F61-EFFC-3A87-2ADF-F6CF4F9F19BA}"/>
              </a:ext>
            </a:extLst>
          </p:cNvPr>
          <p:cNvSpPr/>
          <p:nvPr/>
        </p:nvSpPr>
        <p:spPr>
          <a:xfrm>
            <a:off x="292286" y="6897399"/>
            <a:ext cx="2332718" cy="75317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CacheSim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BrSim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功能模拟器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6B7293EF-5832-B0F7-22CA-8E1572C4FB32}"/>
              </a:ext>
            </a:extLst>
          </p:cNvPr>
          <p:cNvCxnSpPr>
            <a:cxnSpLocks/>
            <a:stCxn id="29" idx="1"/>
            <a:endCxn id="111" idx="3"/>
          </p:cNvCxnSpPr>
          <p:nvPr/>
        </p:nvCxnSpPr>
        <p:spPr>
          <a:xfrm flipH="1">
            <a:off x="2625004" y="5672570"/>
            <a:ext cx="377759" cy="160141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FECFD628-51E6-C8B7-E8C2-2D3632633502}"/>
              </a:ext>
            </a:extLst>
          </p:cNvPr>
          <p:cNvCxnSpPr>
            <a:cxnSpLocks/>
            <a:endCxn id="152" idx="3"/>
          </p:cNvCxnSpPr>
          <p:nvPr/>
        </p:nvCxnSpPr>
        <p:spPr>
          <a:xfrm flipH="1">
            <a:off x="2448429" y="8241691"/>
            <a:ext cx="464972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>
            <a:extLst>
              <a:ext uri="{FF2B5EF4-FFF2-40B4-BE49-F238E27FC236}">
                <a16:creationId xmlns:a16="http://schemas.microsoft.com/office/drawing/2014/main" id="{D630476A-0ED6-790E-7773-E3EBB4DDD5C8}"/>
              </a:ext>
            </a:extLst>
          </p:cNvPr>
          <p:cNvSpPr/>
          <p:nvPr/>
        </p:nvSpPr>
        <p:spPr>
          <a:xfrm>
            <a:off x="585693" y="7865103"/>
            <a:ext cx="1862736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Verilog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传统开发语言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07158091-9EE4-9D7E-D812-2E676050B764}"/>
              </a:ext>
            </a:extLst>
          </p:cNvPr>
          <p:cNvSpPr/>
          <p:nvPr/>
        </p:nvSpPr>
        <p:spPr>
          <a:xfrm>
            <a:off x="584755" y="8849102"/>
            <a:ext cx="1862736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Chisel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敏捷开发语言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53AF030E-8956-ADD5-EC14-75023501EB60}"/>
              </a:ext>
            </a:extLst>
          </p:cNvPr>
          <p:cNvSpPr/>
          <p:nvPr/>
        </p:nvSpPr>
        <p:spPr>
          <a:xfrm>
            <a:off x="5430757" y="4144419"/>
            <a:ext cx="1770420" cy="75317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裸机运行时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52A62498-F4AA-B281-EE66-EB73ACF612DE}"/>
              </a:ext>
            </a:extLst>
          </p:cNvPr>
          <p:cNvSpPr/>
          <p:nvPr/>
        </p:nvSpPr>
        <p:spPr>
          <a:xfrm>
            <a:off x="5448778" y="5240962"/>
            <a:ext cx="1757100" cy="75317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NEMU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指令集模拟器</a:t>
            </a:r>
          </a:p>
        </p:txBody>
      </p: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BCB1D4D1-3ABD-A9F3-B54B-EDBD990FD01F}"/>
              </a:ext>
            </a:extLst>
          </p:cNvPr>
          <p:cNvCxnSpPr>
            <a:cxnSpLocks/>
            <a:stCxn id="162" idx="3"/>
            <a:endCxn id="91" idx="1"/>
          </p:cNvCxnSpPr>
          <p:nvPr/>
        </p:nvCxnSpPr>
        <p:spPr>
          <a:xfrm flipV="1">
            <a:off x="7205878" y="4573900"/>
            <a:ext cx="633878" cy="1043650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8BE206A4-685A-C1D7-2A4D-9459BED54D37}"/>
              </a:ext>
            </a:extLst>
          </p:cNvPr>
          <p:cNvSpPr/>
          <p:nvPr/>
        </p:nvSpPr>
        <p:spPr>
          <a:xfrm>
            <a:off x="5655045" y="7394536"/>
            <a:ext cx="1784387" cy="101039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Chiseltest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SymbiYosys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形式化验证</a:t>
            </a:r>
          </a:p>
        </p:txBody>
      </p: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EF39DE9D-5F2B-E7FD-387A-124788F7E733}"/>
              </a:ext>
            </a:extLst>
          </p:cNvPr>
          <p:cNvCxnSpPr>
            <a:cxnSpLocks/>
            <a:stCxn id="168" idx="3"/>
            <a:endCxn id="92" idx="1"/>
          </p:cNvCxnSpPr>
          <p:nvPr/>
        </p:nvCxnSpPr>
        <p:spPr>
          <a:xfrm flipV="1">
            <a:off x="7439432" y="5672730"/>
            <a:ext cx="400324" cy="2227003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>
            <a:extLst>
              <a:ext uri="{FF2B5EF4-FFF2-40B4-BE49-F238E27FC236}">
                <a16:creationId xmlns:a16="http://schemas.microsoft.com/office/drawing/2014/main" id="{06CB58AF-261A-2FA2-6EAC-1486932E5FFF}"/>
              </a:ext>
            </a:extLst>
          </p:cNvPr>
          <p:cNvSpPr/>
          <p:nvPr/>
        </p:nvSpPr>
        <p:spPr>
          <a:xfrm>
            <a:off x="6572074" y="8849102"/>
            <a:ext cx="2120884" cy="75317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一键仿真脚本</a:t>
            </a:r>
          </a:p>
        </p:txBody>
      </p: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4A0AA5A4-E714-3051-8FCA-A86290347E4A}"/>
              </a:ext>
            </a:extLst>
          </p:cNvPr>
          <p:cNvCxnSpPr>
            <a:cxnSpLocks/>
            <a:stCxn id="170" idx="0"/>
            <a:endCxn id="99" idx="1"/>
          </p:cNvCxnSpPr>
          <p:nvPr/>
        </p:nvCxnSpPr>
        <p:spPr>
          <a:xfrm flipV="1">
            <a:off x="7632516" y="6771403"/>
            <a:ext cx="207240" cy="2077699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F7654EFE-8B82-5820-F779-E9D9D37A2622}"/>
              </a:ext>
            </a:extLst>
          </p:cNvPr>
          <p:cNvCxnSpPr>
            <a:cxnSpLocks/>
            <a:stCxn id="161" idx="3"/>
            <a:endCxn id="90" idx="1"/>
          </p:cNvCxnSpPr>
          <p:nvPr/>
        </p:nvCxnSpPr>
        <p:spPr>
          <a:xfrm flipV="1">
            <a:off x="7201177" y="3475069"/>
            <a:ext cx="638579" cy="1045938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矩形 173">
            <a:extLst>
              <a:ext uri="{FF2B5EF4-FFF2-40B4-BE49-F238E27FC236}">
                <a16:creationId xmlns:a16="http://schemas.microsoft.com/office/drawing/2014/main" id="{33476B11-D547-28D4-5625-A347B13A43FF}"/>
              </a:ext>
            </a:extLst>
          </p:cNvPr>
          <p:cNvSpPr/>
          <p:nvPr/>
        </p:nvSpPr>
        <p:spPr>
          <a:xfrm>
            <a:off x="10819530" y="8554492"/>
            <a:ext cx="2099636" cy="104778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itrace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mtrace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ftrace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dtrace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全系统踪迹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5" name="直接箭头连接符 174">
            <a:extLst>
              <a:ext uri="{FF2B5EF4-FFF2-40B4-BE49-F238E27FC236}">
                <a16:creationId xmlns:a16="http://schemas.microsoft.com/office/drawing/2014/main" id="{2B4CD092-366B-5649-23A7-02B2AA922772}"/>
              </a:ext>
            </a:extLst>
          </p:cNvPr>
          <p:cNvCxnSpPr>
            <a:cxnSpLocks/>
            <a:stCxn id="174" idx="0"/>
          </p:cNvCxnSpPr>
          <p:nvPr/>
        </p:nvCxnSpPr>
        <p:spPr>
          <a:xfrm flipH="1" flipV="1">
            <a:off x="9459756" y="8241690"/>
            <a:ext cx="2409592" cy="312802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矩形 175">
            <a:extLst>
              <a:ext uri="{FF2B5EF4-FFF2-40B4-BE49-F238E27FC236}">
                <a16:creationId xmlns:a16="http://schemas.microsoft.com/office/drawing/2014/main" id="{162F2899-3D44-5A42-55E8-604C09D755D4}"/>
              </a:ext>
            </a:extLst>
          </p:cNvPr>
          <p:cNvSpPr/>
          <p:nvPr/>
        </p:nvSpPr>
        <p:spPr>
          <a:xfrm>
            <a:off x="3227546" y="8849102"/>
            <a:ext cx="1796298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嵌入式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</a:p>
        </p:txBody>
      </p: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95A82F88-5FA3-6EE7-0059-238D2672F1B2}"/>
              </a:ext>
            </a:extLst>
          </p:cNvPr>
          <p:cNvCxnSpPr>
            <a:cxnSpLocks/>
            <a:stCxn id="96" idx="1"/>
          </p:cNvCxnSpPr>
          <p:nvPr/>
        </p:nvCxnSpPr>
        <p:spPr>
          <a:xfrm flipH="1">
            <a:off x="4646991" y="3484387"/>
            <a:ext cx="764394" cy="405190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DE4EFAF2-3F65-358A-82FB-A1D3EDE03D39}"/>
              </a:ext>
            </a:extLst>
          </p:cNvPr>
          <p:cNvCxnSpPr>
            <a:cxnSpLocks/>
          </p:cNvCxnSpPr>
          <p:nvPr/>
        </p:nvCxnSpPr>
        <p:spPr>
          <a:xfrm flipH="1">
            <a:off x="2913401" y="7536287"/>
            <a:ext cx="1728206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082CC6F9-3659-3885-29C6-44351AB8AB8B}"/>
              </a:ext>
            </a:extLst>
          </p:cNvPr>
          <p:cNvCxnSpPr>
            <a:cxnSpLocks/>
          </p:cNvCxnSpPr>
          <p:nvPr/>
        </p:nvCxnSpPr>
        <p:spPr>
          <a:xfrm>
            <a:off x="2913401" y="7548299"/>
            <a:ext cx="0" cy="1677391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B28398E8-0D95-147A-7388-9C7D1E2D8810}"/>
              </a:ext>
            </a:extLst>
          </p:cNvPr>
          <p:cNvCxnSpPr>
            <a:cxnSpLocks/>
            <a:endCxn id="155" idx="3"/>
          </p:cNvCxnSpPr>
          <p:nvPr/>
        </p:nvCxnSpPr>
        <p:spPr>
          <a:xfrm flipH="1">
            <a:off x="2447491" y="9225690"/>
            <a:ext cx="465910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矩形 205">
            <a:extLst>
              <a:ext uri="{FF2B5EF4-FFF2-40B4-BE49-F238E27FC236}">
                <a16:creationId xmlns:a16="http://schemas.microsoft.com/office/drawing/2014/main" id="{82AB4D23-765B-AA3C-3C81-383A6CC9C9FB}"/>
              </a:ext>
            </a:extLst>
          </p:cNvPr>
          <p:cNvSpPr/>
          <p:nvPr/>
        </p:nvSpPr>
        <p:spPr>
          <a:xfrm>
            <a:off x="3105896" y="7876909"/>
            <a:ext cx="1794660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FCEUX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红白机模拟器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39C64F0E-C2B4-0A60-5B13-2D906AEE2BDD}"/>
              </a:ext>
            </a:extLst>
          </p:cNvPr>
          <p:cNvSpPr/>
          <p:nvPr/>
        </p:nvSpPr>
        <p:spPr>
          <a:xfrm>
            <a:off x="5172881" y="8849102"/>
            <a:ext cx="1165122" cy="75317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</a:p>
        </p:txBody>
      </p:sp>
      <p:cxnSp>
        <p:nvCxnSpPr>
          <p:cNvPr id="208" name="直接箭头连接符 207">
            <a:extLst>
              <a:ext uri="{FF2B5EF4-FFF2-40B4-BE49-F238E27FC236}">
                <a16:creationId xmlns:a16="http://schemas.microsoft.com/office/drawing/2014/main" id="{312FCF61-A017-EE52-D4CC-9280BCC3B5C7}"/>
              </a:ext>
            </a:extLst>
          </p:cNvPr>
          <p:cNvCxnSpPr>
            <a:cxnSpLocks/>
            <a:stCxn id="206" idx="3"/>
            <a:endCxn id="161" idx="1"/>
          </p:cNvCxnSpPr>
          <p:nvPr/>
        </p:nvCxnSpPr>
        <p:spPr>
          <a:xfrm flipV="1">
            <a:off x="4900556" y="4521007"/>
            <a:ext cx="530201" cy="3732490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箭头连接符 210">
            <a:extLst>
              <a:ext uri="{FF2B5EF4-FFF2-40B4-BE49-F238E27FC236}">
                <a16:creationId xmlns:a16="http://schemas.microsoft.com/office/drawing/2014/main" id="{36AB6BC5-EA94-3440-A8EB-D2FF3832E3D3}"/>
              </a:ext>
            </a:extLst>
          </p:cNvPr>
          <p:cNvCxnSpPr>
            <a:cxnSpLocks/>
            <a:stCxn id="176" idx="3"/>
          </p:cNvCxnSpPr>
          <p:nvPr/>
        </p:nvCxnSpPr>
        <p:spPr>
          <a:xfrm flipV="1">
            <a:off x="5023844" y="7460334"/>
            <a:ext cx="0" cy="1765356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箭头连接符 213">
            <a:extLst>
              <a:ext uri="{FF2B5EF4-FFF2-40B4-BE49-F238E27FC236}">
                <a16:creationId xmlns:a16="http://schemas.microsoft.com/office/drawing/2014/main" id="{082E7DAA-DEF3-5EC2-0F5E-D12BC91D24E2}"/>
              </a:ext>
            </a:extLst>
          </p:cNvPr>
          <p:cNvCxnSpPr>
            <a:cxnSpLocks/>
            <a:stCxn id="207" idx="0"/>
          </p:cNvCxnSpPr>
          <p:nvPr/>
        </p:nvCxnSpPr>
        <p:spPr>
          <a:xfrm flipH="1" flipV="1">
            <a:off x="5033931" y="7548299"/>
            <a:ext cx="721511" cy="1300803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矩形 234">
            <a:extLst>
              <a:ext uri="{FF2B5EF4-FFF2-40B4-BE49-F238E27FC236}">
                <a16:creationId xmlns:a16="http://schemas.microsoft.com/office/drawing/2014/main" id="{068D8581-FF85-3CD6-7465-044D361E64C9}"/>
              </a:ext>
            </a:extLst>
          </p:cNvPr>
          <p:cNvSpPr/>
          <p:nvPr/>
        </p:nvSpPr>
        <p:spPr>
          <a:xfrm>
            <a:off x="5458230" y="6294406"/>
            <a:ext cx="1757100" cy="753176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DiffTest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差分测试方法</a:t>
            </a:r>
          </a:p>
        </p:txBody>
      </p:sp>
      <p:cxnSp>
        <p:nvCxnSpPr>
          <p:cNvPr id="236" name="直接箭头连接符 235">
            <a:extLst>
              <a:ext uri="{FF2B5EF4-FFF2-40B4-BE49-F238E27FC236}">
                <a16:creationId xmlns:a16="http://schemas.microsoft.com/office/drawing/2014/main" id="{E6430F65-C2CD-F3F5-F6B2-EB0627FE226B}"/>
              </a:ext>
            </a:extLst>
          </p:cNvPr>
          <p:cNvCxnSpPr>
            <a:cxnSpLocks/>
            <a:stCxn id="235" idx="3"/>
            <a:endCxn id="92" idx="1"/>
          </p:cNvCxnSpPr>
          <p:nvPr/>
        </p:nvCxnSpPr>
        <p:spPr>
          <a:xfrm flipV="1">
            <a:off x="7215330" y="5672730"/>
            <a:ext cx="624426" cy="998264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矩形 248">
            <a:extLst>
              <a:ext uri="{FF2B5EF4-FFF2-40B4-BE49-F238E27FC236}">
                <a16:creationId xmlns:a16="http://schemas.microsoft.com/office/drawing/2014/main" id="{3D66F509-F9D8-A475-0155-3667F884FCE2}"/>
              </a:ext>
            </a:extLst>
          </p:cNvPr>
          <p:cNvSpPr/>
          <p:nvPr/>
        </p:nvSpPr>
        <p:spPr>
          <a:xfrm>
            <a:off x="9863932" y="7490996"/>
            <a:ext cx="1698889" cy="75317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SDB</a:t>
            </a: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简易调试器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7B538D4A-92AA-EECC-E991-A93339ADF756}"/>
              </a:ext>
            </a:extLst>
          </p:cNvPr>
          <p:cNvCxnSpPr>
            <a:cxnSpLocks/>
            <a:stCxn id="249" idx="1"/>
            <a:endCxn id="101" idx="3"/>
          </p:cNvCxnSpPr>
          <p:nvPr/>
        </p:nvCxnSpPr>
        <p:spPr>
          <a:xfrm flipH="1">
            <a:off x="9459756" y="7867584"/>
            <a:ext cx="404176" cy="2492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矩形 253">
            <a:extLst>
              <a:ext uri="{FF2B5EF4-FFF2-40B4-BE49-F238E27FC236}">
                <a16:creationId xmlns:a16="http://schemas.microsoft.com/office/drawing/2014/main" id="{E9B04C6B-033A-9DE8-9856-D0175EC73F2D}"/>
              </a:ext>
            </a:extLst>
          </p:cNvPr>
          <p:cNvSpPr/>
          <p:nvPr/>
        </p:nvSpPr>
        <p:spPr>
          <a:xfrm>
            <a:off x="8898842" y="8849102"/>
            <a:ext cx="1698889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GTKWave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波形查看器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8" name="直接箭头连接符 257">
            <a:extLst>
              <a:ext uri="{FF2B5EF4-FFF2-40B4-BE49-F238E27FC236}">
                <a16:creationId xmlns:a16="http://schemas.microsoft.com/office/drawing/2014/main" id="{EE1F7FC4-B16A-7315-C221-3236994D2029}"/>
              </a:ext>
            </a:extLst>
          </p:cNvPr>
          <p:cNvCxnSpPr>
            <a:cxnSpLocks/>
            <a:stCxn id="254" idx="0"/>
            <a:endCxn id="101" idx="2"/>
          </p:cNvCxnSpPr>
          <p:nvPr/>
        </p:nvCxnSpPr>
        <p:spPr>
          <a:xfrm flipH="1" flipV="1">
            <a:off x="8649756" y="8279663"/>
            <a:ext cx="1098531" cy="569439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矩形: 圆角 270">
            <a:extLst>
              <a:ext uri="{FF2B5EF4-FFF2-40B4-BE49-F238E27FC236}">
                <a16:creationId xmlns:a16="http://schemas.microsoft.com/office/drawing/2014/main" id="{C8879181-77D6-8F8A-6350-C7AD28235F26}"/>
              </a:ext>
            </a:extLst>
          </p:cNvPr>
          <p:cNvSpPr/>
          <p:nvPr/>
        </p:nvSpPr>
        <p:spPr>
          <a:xfrm>
            <a:off x="12709363" y="3066239"/>
            <a:ext cx="1620000" cy="8191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时序分析</a:t>
            </a:r>
          </a:p>
        </p:txBody>
      </p:sp>
      <p:sp>
        <p:nvSpPr>
          <p:cNvPr id="272" name="矩形: 圆角 271">
            <a:extLst>
              <a:ext uri="{FF2B5EF4-FFF2-40B4-BE49-F238E27FC236}">
                <a16:creationId xmlns:a16="http://schemas.microsoft.com/office/drawing/2014/main" id="{A9854BC3-F5DA-A3D9-6A3A-59E7B4E4CA2B}"/>
              </a:ext>
            </a:extLst>
          </p:cNvPr>
          <p:cNvSpPr/>
          <p:nvPr/>
        </p:nvSpPr>
        <p:spPr>
          <a:xfrm>
            <a:off x="12709363" y="4165069"/>
            <a:ext cx="1620000" cy="8191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面积评估</a:t>
            </a:r>
          </a:p>
        </p:txBody>
      </p:sp>
      <p:sp>
        <p:nvSpPr>
          <p:cNvPr id="273" name="矩形: 圆角 272">
            <a:extLst>
              <a:ext uri="{FF2B5EF4-FFF2-40B4-BE49-F238E27FC236}">
                <a16:creationId xmlns:a16="http://schemas.microsoft.com/office/drawing/2014/main" id="{859D3BB7-05FB-EA5B-1FFD-F02E2311DD36}"/>
              </a:ext>
            </a:extLst>
          </p:cNvPr>
          <p:cNvSpPr/>
          <p:nvPr/>
        </p:nvSpPr>
        <p:spPr>
          <a:xfrm>
            <a:off x="12709363" y="5263900"/>
            <a:ext cx="1620000" cy="8191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7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功耗分析</a:t>
            </a:r>
          </a:p>
        </p:txBody>
      </p:sp>
      <p:sp>
        <p:nvSpPr>
          <p:cNvPr id="274" name="箭头: 右 273">
            <a:extLst>
              <a:ext uri="{FF2B5EF4-FFF2-40B4-BE49-F238E27FC236}">
                <a16:creationId xmlns:a16="http://schemas.microsoft.com/office/drawing/2014/main" id="{BD827E63-1497-4C50-4F1B-830EC5B76A54}"/>
              </a:ext>
            </a:extLst>
          </p:cNvPr>
          <p:cNvSpPr/>
          <p:nvPr/>
        </p:nvSpPr>
        <p:spPr>
          <a:xfrm rot="5400000">
            <a:off x="13376088" y="2751701"/>
            <a:ext cx="279657" cy="349735"/>
          </a:xfrm>
          <a:prstGeom prst="rightArrow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箭头: 右 274">
            <a:extLst>
              <a:ext uri="{FF2B5EF4-FFF2-40B4-BE49-F238E27FC236}">
                <a16:creationId xmlns:a16="http://schemas.microsoft.com/office/drawing/2014/main" id="{EB4B79E1-57DD-CD7D-6202-0643BEBE9F35}"/>
              </a:ext>
            </a:extLst>
          </p:cNvPr>
          <p:cNvSpPr/>
          <p:nvPr/>
        </p:nvSpPr>
        <p:spPr>
          <a:xfrm rot="5400000">
            <a:off x="13376088" y="3850375"/>
            <a:ext cx="279657" cy="349735"/>
          </a:xfrm>
          <a:prstGeom prst="rightArrow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箭头: 右 275">
            <a:extLst>
              <a:ext uri="{FF2B5EF4-FFF2-40B4-BE49-F238E27FC236}">
                <a16:creationId xmlns:a16="http://schemas.microsoft.com/office/drawing/2014/main" id="{FCA5238B-7F97-4EA1-37B0-BC45E51BD8B8}"/>
              </a:ext>
            </a:extLst>
          </p:cNvPr>
          <p:cNvSpPr/>
          <p:nvPr/>
        </p:nvSpPr>
        <p:spPr>
          <a:xfrm rot="5400000">
            <a:off x="13376088" y="4949050"/>
            <a:ext cx="279657" cy="349735"/>
          </a:xfrm>
          <a:prstGeom prst="rightArrow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箭头: 右 276">
            <a:extLst>
              <a:ext uri="{FF2B5EF4-FFF2-40B4-BE49-F238E27FC236}">
                <a16:creationId xmlns:a16="http://schemas.microsoft.com/office/drawing/2014/main" id="{7E40B9AC-19CF-F0C5-361B-F48D724B3312}"/>
              </a:ext>
            </a:extLst>
          </p:cNvPr>
          <p:cNvSpPr/>
          <p:nvPr/>
        </p:nvSpPr>
        <p:spPr>
          <a:xfrm rot="5400000">
            <a:off x="13376088" y="2751702"/>
            <a:ext cx="279657" cy="349735"/>
          </a:xfrm>
          <a:prstGeom prst="rightArrow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3E21DC73-C1F2-CC52-D426-9A0E2D33B5B7}"/>
              </a:ext>
            </a:extLst>
          </p:cNvPr>
          <p:cNvSpPr/>
          <p:nvPr/>
        </p:nvSpPr>
        <p:spPr>
          <a:xfrm>
            <a:off x="15223801" y="7451010"/>
            <a:ext cx="1772569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基准测试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17F07301-C838-86B0-A5DC-99625763B1CB}"/>
              </a:ext>
            </a:extLst>
          </p:cNvPr>
          <p:cNvSpPr/>
          <p:nvPr/>
        </p:nvSpPr>
        <p:spPr>
          <a:xfrm>
            <a:off x="12398790" y="6457432"/>
            <a:ext cx="1959479" cy="753176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MemCalibrate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访存延迟校准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F0BFE4F0-B767-D387-0CB3-454E739F58D4}"/>
              </a:ext>
            </a:extLst>
          </p:cNvPr>
          <p:cNvCxnSpPr>
            <a:cxnSpLocks/>
            <a:stCxn id="104" idx="3"/>
            <a:endCxn id="284" idx="1"/>
          </p:cNvCxnSpPr>
          <p:nvPr/>
        </p:nvCxnSpPr>
        <p:spPr>
          <a:xfrm>
            <a:off x="11895932" y="4573585"/>
            <a:ext cx="502858" cy="2260435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矩形 285">
            <a:extLst>
              <a:ext uri="{FF2B5EF4-FFF2-40B4-BE49-F238E27FC236}">
                <a16:creationId xmlns:a16="http://schemas.microsoft.com/office/drawing/2014/main" id="{7CA764FF-88F3-46C7-279A-271EBF53306E}"/>
              </a:ext>
            </a:extLst>
          </p:cNvPr>
          <p:cNvSpPr/>
          <p:nvPr/>
        </p:nvSpPr>
        <p:spPr>
          <a:xfrm>
            <a:off x="12380432" y="7458503"/>
            <a:ext cx="2303341" cy="753176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CacheSim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BrSim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功能模拟器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7" name="直接箭头连接符 286">
            <a:extLst>
              <a:ext uri="{FF2B5EF4-FFF2-40B4-BE49-F238E27FC236}">
                <a16:creationId xmlns:a16="http://schemas.microsoft.com/office/drawing/2014/main" id="{AD4FEE8C-91EA-33AF-5609-0DE5745FA7D3}"/>
              </a:ext>
            </a:extLst>
          </p:cNvPr>
          <p:cNvCxnSpPr>
            <a:cxnSpLocks/>
            <a:stCxn id="105" idx="3"/>
            <a:endCxn id="286" idx="1"/>
          </p:cNvCxnSpPr>
          <p:nvPr/>
        </p:nvCxnSpPr>
        <p:spPr>
          <a:xfrm>
            <a:off x="11895932" y="5672416"/>
            <a:ext cx="484500" cy="2162675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矩形 287">
            <a:extLst>
              <a:ext uri="{FF2B5EF4-FFF2-40B4-BE49-F238E27FC236}">
                <a16:creationId xmlns:a16="http://schemas.microsoft.com/office/drawing/2014/main" id="{BDED6DFF-3FE4-D29A-67F5-5634A5ECE509}"/>
              </a:ext>
            </a:extLst>
          </p:cNvPr>
          <p:cNvSpPr/>
          <p:nvPr/>
        </p:nvSpPr>
        <p:spPr>
          <a:xfrm>
            <a:off x="13137891" y="8873621"/>
            <a:ext cx="1635031" cy="753176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性能计数器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9" name="直接箭头连接符 288">
            <a:extLst>
              <a:ext uri="{FF2B5EF4-FFF2-40B4-BE49-F238E27FC236}">
                <a16:creationId xmlns:a16="http://schemas.microsoft.com/office/drawing/2014/main" id="{BB83965D-309D-D9F3-0E0E-68D55FFDE546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11895932" y="6771089"/>
            <a:ext cx="390823" cy="1627002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矩形 296">
            <a:extLst>
              <a:ext uri="{FF2B5EF4-FFF2-40B4-BE49-F238E27FC236}">
                <a16:creationId xmlns:a16="http://schemas.microsoft.com/office/drawing/2014/main" id="{AEB0E8BC-535B-1275-65B8-C22994E4B3D2}"/>
              </a:ext>
            </a:extLst>
          </p:cNvPr>
          <p:cNvSpPr/>
          <p:nvPr/>
        </p:nvSpPr>
        <p:spPr>
          <a:xfrm>
            <a:off x="15016194" y="3111711"/>
            <a:ext cx="1831313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iEDA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8" name="直接箭头连接符 297">
            <a:extLst>
              <a:ext uri="{FF2B5EF4-FFF2-40B4-BE49-F238E27FC236}">
                <a16:creationId xmlns:a16="http://schemas.microsoft.com/office/drawing/2014/main" id="{896E259C-BCAC-75F4-4CEF-1780EF8D0BD2}"/>
              </a:ext>
            </a:extLst>
          </p:cNvPr>
          <p:cNvCxnSpPr>
            <a:cxnSpLocks/>
            <a:stCxn id="13" idx="2"/>
            <a:endCxn id="297" idx="0"/>
          </p:cNvCxnSpPr>
          <p:nvPr/>
        </p:nvCxnSpPr>
        <p:spPr>
          <a:xfrm flipH="1">
            <a:off x="15931851" y="2791320"/>
            <a:ext cx="4395" cy="32039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接箭头连接符 308">
            <a:extLst>
              <a:ext uri="{FF2B5EF4-FFF2-40B4-BE49-F238E27FC236}">
                <a16:creationId xmlns:a16="http://schemas.microsoft.com/office/drawing/2014/main" id="{C7DB1E2A-6475-CDB3-26AF-1F51D875934B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11895932" y="3474755"/>
            <a:ext cx="669518" cy="2816160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接箭头连接符 311">
            <a:extLst>
              <a:ext uri="{FF2B5EF4-FFF2-40B4-BE49-F238E27FC236}">
                <a16:creationId xmlns:a16="http://schemas.microsoft.com/office/drawing/2014/main" id="{6112017B-EF0A-FF59-CB01-A92A5E3820FF}"/>
              </a:ext>
            </a:extLst>
          </p:cNvPr>
          <p:cNvCxnSpPr>
            <a:cxnSpLocks/>
          </p:cNvCxnSpPr>
          <p:nvPr/>
        </p:nvCxnSpPr>
        <p:spPr>
          <a:xfrm flipH="1">
            <a:off x="12546103" y="6277777"/>
            <a:ext cx="1900048" cy="0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箭头连接符 313">
            <a:extLst>
              <a:ext uri="{FF2B5EF4-FFF2-40B4-BE49-F238E27FC236}">
                <a16:creationId xmlns:a16="http://schemas.microsoft.com/office/drawing/2014/main" id="{3D31CFF9-0308-AEFF-2D07-C020C0FC764E}"/>
              </a:ext>
            </a:extLst>
          </p:cNvPr>
          <p:cNvCxnSpPr>
            <a:cxnSpLocks/>
          </p:cNvCxnSpPr>
          <p:nvPr/>
        </p:nvCxnSpPr>
        <p:spPr>
          <a:xfrm>
            <a:off x="14446151" y="6277777"/>
            <a:ext cx="484500" cy="1557314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接箭头连接符 314">
            <a:extLst>
              <a:ext uri="{FF2B5EF4-FFF2-40B4-BE49-F238E27FC236}">
                <a16:creationId xmlns:a16="http://schemas.microsoft.com/office/drawing/2014/main" id="{B1F9B028-5424-1FE4-A986-A3045AF13581}"/>
              </a:ext>
            </a:extLst>
          </p:cNvPr>
          <p:cNvCxnSpPr>
            <a:cxnSpLocks/>
            <a:stCxn id="282" idx="1"/>
          </p:cNvCxnSpPr>
          <p:nvPr/>
        </p:nvCxnSpPr>
        <p:spPr>
          <a:xfrm flipH="1">
            <a:off x="14925089" y="7827598"/>
            <a:ext cx="298712" cy="0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箭头连接符 323">
            <a:extLst>
              <a:ext uri="{FF2B5EF4-FFF2-40B4-BE49-F238E27FC236}">
                <a16:creationId xmlns:a16="http://schemas.microsoft.com/office/drawing/2014/main" id="{C0617B03-2CBB-0E87-CF77-22D7A0796467}"/>
              </a:ext>
            </a:extLst>
          </p:cNvPr>
          <p:cNvCxnSpPr>
            <a:cxnSpLocks/>
          </p:cNvCxnSpPr>
          <p:nvPr/>
        </p:nvCxnSpPr>
        <p:spPr>
          <a:xfrm flipH="1">
            <a:off x="12284246" y="8374101"/>
            <a:ext cx="1671160" cy="0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箭头连接符 326">
            <a:extLst>
              <a:ext uri="{FF2B5EF4-FFF2-40B4-BE49-F238E27FC236}">
                <a16:creationId xmlns:a16="http://schemas.microsoft.com/office/drawing/2014/main" id="{00E103C8-E3BF-BBBA-2CB4-486E0F8D5A1A}"/>
              </a:ext>
            </a:extLst>
          </p:cNvPr>
          <p:cNvCxnSpPr>
            <a:cxnSpLocks/>
            <a:endCxn id="288" idx="0"/>
          </p:cNvCxnSpPr>
          <p:nvPr/>
        </p:nvCxnSpPr>
        <p:spPr>
          <a:xfrm>
            <a:off x="13955406" y="8349416"/>
            <a:ext cx="1" cy="524205"/>
          </a:xfrm>
          <a:prstGeom prst="straightConnector1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矩形 330">
            <a:extLst>
              <a:ext uri="{FF2B5EF4-FFF2-40B4-BE49-F238E27FC236}">
                <a16:creationId xmlns:a16="http://schemas.microsoft.com/office/drawing/2014/main" id="{45F1A962-3478-2EEB-59A2-F0D1BD0C930E}"/>
              </a:ext>
            </a:extLst>
          </p:cNvPr>
          <p:cNvSpPr/>
          <p:nvPr/>
        </p:nvSpPr>
        <p:spPr>
          <a:xfrm>
            <a:off x="15001214" y="4237401"/>
            <a:ext cx="1846293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iEDA.iSTA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时序分析工具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3" name="直接箭头连接符 332">
            <a:extLst>
              <a:ext uri="{FF2B5EF4-FFF2-40B4-BE49-F238E27FC236}">
                <a16:creationId xmlns:a16="http://schemas.microsoft.com/office/drawing/2014/main" id="{D5DE89FD-A91C-5A33-9B8D-D217CB04752D}"/>
              </a:ext>
            </a:extLst>
          </p:cNvPr>
          <p:cNvCxnSpPr>
            <a:cxnSpLocks/>
            <a:stCxn id="271" idx="3"/>
            <a:endCxn id="331" idx="1"/>
          </p:cNvCxnSpPr>
          <p:nvPr/>
        </p:nvCxnSpPr>
        <p:spPr>
          <a:xfrm>
            <a:off x="14329363" y="3475827"/>
            <a:ext cx="671851" cy="1138162"/>
          </a:xfrm>
          <a:prstGeom prst="straightConnector1">
            <a:avLst/>
          </a:prstGeom>
          <a:ln w="381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矩形 335">
            <a:extLst>
              <a:ext uri="{FF2B5EF4-FFF2-40B4-BE49-F238E27FC236}">
                <a16:creationId xmlns:a16="http://schemas.microsoft.com/office/drawing/2014/main" id="{D7533B3D-7B75-8CCF-E9AB-249D117BFBB4}"/>
              </a:ext>
            </a:extLst>
          </p:cNvPr>
          <p:cNvSpPr/>
          <p:nvPr/>
        </p:nvSpPr>
        <p:spPr>
          <a:xfrm>
            <a:off x="15016194" y="5313509"/>
            <a:ext cx="1846293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Yosys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综合工具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7" name="直接箭头连接符 336">
            <a:extLst>
              <a:ext uri="{FF2B5EF4-FFF2-40B4-BE49-F238E27FC236}">
                <a16:creationId xmlns:a16="http://schemas.microsoft.com/office/drawing/2014/main" id="{E535216B-7A52-C53E-7B9A-C8E94886F379}"/>
              </a:ext>
            </a:extLst>
          </p:cNvPr>
          <p:cNvCxnSpPr>
            <a:cxnSpLocks/>
            <a:stCxn id="272" idx="3"/>
            <a:endCxn id="336" idx="1"/>
          </p:cNvCxnSpPr>
          <p:nvPr/>
        </p:nvCxnSpPr>
        <p:spPr>
          <a:xfrm>
            <a:off x="14329363" y="4574657"/>
            <a:ext cx="686831" cy="1115440"/>
          </a:xfrm>
          <a:prstGeom prst="straightConnector1">
            <a:avLst/>
          </a:prstGeom>
          <a:ln w="381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矩形 338">
            <a:extLst>
              <a:ext uri="{FF2B5EF4-FFF2-40B4-BE49-F238E27FC236}">
                <a16:creationId xmlns:a16="http://schemas.microsoft.com/office/drawing/2014/main" id="{8FF41BF5-EB29-8DBC-07DF-9C9A5C639C1A}"/>
              </a:ext>
            </a:extLst>
          </p:cNvPr>
          <p:cNvSpPr/>
          <p:nvPr/>
        </p:nvSpPr>
        <p:spPr>
          <a:xfrm>
            <a:off x="15033622" y="6378143"/>
            <a:ext cx="1846293" cy="75317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iEDA.iPA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功耗分析工具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0" name="直接箭头连接符 339">
            <a:extLst>
              <a:ext uri="{FF2B5EF4-FFF2-40B4-BE49-F238E27FC236}">
                <a16:creationId xmlns:a16="http://schemas.microsoft.com/office/drawing/2014/main" id="{10DD5910-543E-1B7F-B871-54B9E3817CD3}"/>
              </a:ext>
            </a:extLst>
          </p:cNvPr>
          <p:cNvCxnSpPr>
            <a:cxnSpLocks/>
            <a:stCxn id="273" idx="3"/>
            <a:endCxn id="339" idx="1"/>
          </p:cNvCxnSpPr>
          <p:nvPr/>
        </p:nvCxnSpPr>
        <p:spPr>
          <a:xfrm>
            <a:off x="14329363" y="5673488"/>
            <a:ext cx="704259" cy="1081243"/>
          </a:xfrm>
          <a:prstGeom prst="straightConnector1">
            <a:avLst/>
          </a:prstGeom>
          <a:ln w="3810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文本框 349">
            <a:extLst>
              <a:ext uri="{FF2B5EF4-FFF2-40B4-BE49-F238E27FC236}">
                <a16:creationId xmlns:a16="http://schemas.microsoft.com/office/drawing/2014/main" id="{ABC5865C-8CA3-15E3-03CE-389DE073524D}"/>
              </a:ext>
            </a:extLst>
          </p:cNvPr>
          <p:cNvSpPr txBox="1"/>
          <p:nvPr/>
        </p:nvSpPr>
        <p:spPr>
          <a:xfrm>
            <a:off x="15388567" y="9031266"/>
            <a:ext cx="177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学生无需实现</a:t>
            </a:r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90D29E51-9915-7389-42E2-3893F4250684}"/>
              </a:ext>
            </a:extLst>
          </p:cNvPr>
          <p:cNvSpPr/>
          <p:nvPr/>
        </p:nvSpPr>
        <p:spPr bwMode="auto">
          <a:xfrm>
            <a:off x="15102662" y="9072720"/>
            <a:ext cx="305939" cy="3059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6" grpId="0" animBg="1"/>
      <p:bldP spid="72" grpId="0" animBg="1"/>
      <p:bldP spid="111" grpId="0" animBg="1"/>
      <p:bldP spid="152" grpId="0" animBg="1"/>
      <p:bldP spid="155" grpId="0" animBg="1"/>
      <p:bldP spid="161" grpId="0" animBg="1"/>
      <p:bldP spid="162" grpId="0" animBg="1"/>
      <p:bldP spid="168" grpId="0" animBg="1"/>
      <p:bldP spid="170" grpId="0" animBg="1"/>
      <p:bldP spid="174" grpId="0" animBg="1"/>
      <p:bldP spid="176" grpId="0" animBg="1"/>
      <p:bldP spid="206" grpId="0" animBg="1"/>
      <p:bldP spid="207" grpId="0" animBg="1"/>
      <p:bldP spid="235" grpId="0" animBg="1"/>
      <p:bldP spid="249" grpId="0" animBg="1"/>
      <p:bldP spid="254" grpId="0" animBg="1"/>
      <p:bldP spid="282" grpId="0" animBg="1"/>
      <p:bldP spid="284" grpId="0" animBg="1"/>
      <p:bldP spid="286" grpId="0" animBg="1"/>
      <p:bldP spid="288" grpId="0" animBg="1"/>
      <p:bldP spid="297" grpId="0" animBg="1"/>
      <p:bldP spid="331" grpId="0" animBg="1"/>
      <p:bldP spid="336" grpId="0" animBg="1"/>
      <p:bldP spid="3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9F82F-CB58-90D8-7DCE-888DDB87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新看点</a:t>
            </a:r>
            <a:r>
              <a:rPr lang="en-US" altLang="zh-CN" dirty="0"/>
              <a:t>3 – </a:t>
            </a:r>
            <a:r>
              <a:rPr lang="zh-CN" altLang="en-US" dirty="0"/>
              <a:t>处理器设计全流程学习</a:t>
            </a:r>
            <a:r>
              <a:rPr lang="en-US" altLang="zh-CN" dirty="0"/>
              <a:t>(B</a:t>
            </a:r>
            <a:r>
              <a:rPr lang="zh-CN" altLang="en-US" dirty="0"/>
              <a:t>阶段后期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2ED9E9-C4D1-6771-1BC6-9AE28E83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学习先进的验证方法</a:t>
            </a:r>
            <a:r>
              <a:rPr lang="en-US" altLang="zh-CN" b="1" dirty="0">
                <a:solidFill>
                  <a:srgbClr val="C00000"/>
                </a:solidFill>
              </a:rPr>
              <a:t>——</a:t>
            </a:r>
            <a:r>
              <a:rPr lang="zh-CN" altLang="en-US" b="1" dirty="0">
                <a:solidFill>
                  <a:srgbClr val="C00000"/>
                </a:solidFill>
              </a:rPr>
              <a:t>形式化验证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工具自动寻找出错的测试用例</a:t>
            </a:r>
            <a:r>
              <a:rPr lang="en-US" altLang="zh-CN" dirty="0"/>
              <a:t>, </a:t>
            </a:r>
            <a:r>
              <a:rPr lang="zh-CN" altLang="en-US" dirty="0"/>
              <a:t>如果找不到</a:t>
            </a:r>
            <a:r>
              <a:rPr lang="en-US" altLang="zh-CN" dirty="0"/>
              <a:t>, </a:t>
            </a:r>
            <a:r>
              <a:rPr lang="zh-CN" altLang="en-US" dirty="0"/>
              <a:t>就证明了正确性</a:t>
            </a:r>
            <a:endParaRPr lang="en-US" altLang="zh-CN" dirty="0"/>
          </a:p>
          <a:p>
            <a:pPr lvl="1"/>
            <a:r>
              <a:rPr lang="zh-CN" altLang="en-US" dirty="0"/>
              <a:t>用来验证</a:t>
            </a:r>
            <a:r>
              <a:rPr lang="en-US" altLang="zh-CN" dirty="0"/>
              <a:t>cache</a:t>
            </a:r>
            <a:r>
              <a:rPr lang="zh-CN" altLang="en-US" dirty="0"/>
              <a:t>和流水线处理器的实现</a:t>
            </a:r>
            <a:endParaRPr lang="en-US" altLang="zh-CN" dirty="0"/>
          </a:p>
          <a:p>
            <a:pPr lvl="1"/>
            <a:r>
              <a:rPr lang="zh-CN" altLang="en-US" dirty="0"/>
              <a:t>感谢中科院软件所吴志林老师团队的工作带来的启发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学习性能评估和优化方法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en-US" altLang="zh-CN" dirty="0"/>
              <a:t>IPC:</a:t>
            </a:r>
            <a:r>
              <a:rPr lang="zh-CN" altLang="en-US" dirty="0"/>
              <a:t> 模拟器</a:t>
            </a:r>
            <a:r>
              <a:rPr lang="en-US" altLang="zh-CN" dirty="0"/>
              <a:t>(</a:t>
            </a:r>
            <a:r>
              <a:rPr lang="en-US" altLang="zh-CN" dirty="0" err="1"/>
              <a:t>CacheSim</a:t>
            </a:r>
            <a:r>
              <a:rPr lang="en-US" altLang="zh-CN" dirty="0"/>
              <a:t>, </a:t>
            </a:r>
            <a:r>
              <a:rPr lang="en-US" altLang="zh-CN" dirty="0" err="1"/>
              <a:t>BrSim</a:t>
            </a:r>
            <a:r>
              <a:rPr lang="en-US" altLang="zh-CN" dirty="0"/>
              <a:t>, </a:t>
            </a:r>
            <a:r>
              <a:rPr lang="zh-CN" altLang="en-US" dirty="0"/>
              <a:t>性能评估</a:t>
            </a:r>
            <a:r>
              <a:rPr lang="en-US" altLang="zh-CN" dirty="0"/>
              <a:t>)+</a:t>
            </a:r>
            <a:r>
              <a:rPr lang="zh-CN" altLang="en-US" dirty="0"/>
              <a:t>性能计数器</a:t>
            </a:r>
            <a:r>
              <a:rPr lang="en-US" altLang="zh-CN" dirty="0"/>
              <a:t>(</a:t>
            </a:r>
            <a:r>
              <a:rPr lang="zh-CN" altLang="en-US" dirty="0"/>
              <a:t>性能分析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频率</a:t>
            </a:r>
            <a:r>
              <a:rPr lang="en-US" altLang="zh-CN" dirty="0"/>
              <a:t>: </a:t>
            </a:r>
            <a:r>
              <a:rPr lang="en-US" altLang="zh-CN" dirty="0" err="1"/>
              <a:t>Yosys</a:t>
            </a:r>
            <a:r>
              <a:rPr lang="en-US" altLang="zh-CN" dirty="0"/>
              <a:t>(</a:t>
            </a:r>
            <a:r>
              <a:rPr lang="zh-CN" altLang="en-US" dirty="0"/>
              <a:t>综合器</a:t>
            </a:r>
            <a:r>
              <a:rPr lang="en-US" altLang="zh-CN" dirty="0"/>
              <a:t>)+</a:t>
            </a:r>
            <a:r>
              <a:rPr lang="en-US" altLang="zh-CN" dirty="0" err="1"/>
              <a:t>iEDA.iNO</a:t>
            </a:r>
            <a:r>
              <a:rPr lang="en-US" altLang="zh-CN" dirty="0"/>
              <a:t>(</a:t>
            </a:r>
            <a:r>
              <a:rPr lang="zh-CN" altLang="en-US" dirty="0"/>
              <a:t>网表优化</a:t>
            </a:r>
            <a:r>
              <a:rPr lang="en-US" altLang="zh-CN" dirty="0"/>
              <a:t>)+</a:t>
            </a:r>
            <a:r>
              <a:rPr lang="en-US" altLang="zh-CN" dirty="0" err="1"/>
              <a:t>iEDA.iSTA</a:t>
            </a:r>
            <a:r>
              <a:rPr lang="en-US" altLang="zh-CN" dirty="0"/>
              <a:t>(</a:t>
            </a:r>
            <a:r>
              <a:rPr lang="zh-CN" altLang="en-US" dirty="0"/>
              <a:t>时序分析</a:t>
            </a:r>
            <a:r>
              <a:rPr lang="en-US" altLang="zh-CN" dirty="0"/>
              <a:t>)</a:t>
            </a:r>
          </a:p>
          <a:p>
            <a:r>
              <a:rPr lang="zh-CN" altLang="en-US" b="1" dirty="0">
                <a:solidFill>
                  <a:srgbClr val="C00000"/>
                </a:solidFill>
              </a:rPr>
              <a:t>学习功耗评估和优化方法</a:t>
            </a:r>
            <a:r>
              <a:rPr lang="en-US" altLang="zh-CN" b="1" dirty="0">
                <a:solidFill>
                  <a:srgbClr val="C00000"/>
                </a:solidFill>
              </a:rPr>
              <a:t>[WIP]</a:t>
            </a:r>
          </a:p>
          <a:p>
            <a:pPr lvl="1"/>
            <a:r>
              <a:rPr lang="en-US" altLang="zh-CN" dirty="0" err="1"/>
              <a:t>iEDA.iPA</a:t>
            </a:r>
            <a:r>
              <a:rPr lang="en-US" altLang="zh-CN" dirty="0"/>
              <a:t>(</a:t>
            </a:r>
            <a:r>
              <a:rPr lang="zh-CN" altLang="en-US" dirty="0"/>
              <a:t>功耗分析</a:t>
            </a:r>
            <a:r>
              <a:rPr lang="en-US" altLang="zh-CN" dirty="0"/>
              <a:t>)</a:t>
            </a:r>
          </a:p>
          <a:p>
            <a:r>
              <a:rPr lang="zh-CN" altLang="en-US" b="1" dirty="0">
                <a:solidFill>
                  <a:srgbClr val="C00000"/>
                </a:solidFill>
              </a:rPr>
              <a:t>学习物理设计全流程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en-US" altLang="zh-CN" dirty="0" err="1"/>
              <a:t>iEDA</a:t>
            </a:r>
            <a:r>
              <a:rPr lang="en-US" altLang="zh-CN" dirty="0"/>
              <a:t>(</a:t>
            </a:r>
            <a:r>
              <a:rPr lang="zh-CN" altLang="en-US" dirty="0"/>
              <a:t>开源</a:t>
            </a:r>
            <a:r>
              <a:rPr lang="en-US" altLang="zh-CN" dirty="0"/>
              <a:t>EDA</a:t>
            </a:r>
            <a:r>
              <a:rPr lang="zh-CN" altLang="en-US" dirty="0"/>
              <a:t>工具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846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学生案例</a:t>
            </a:r>
            <a:r>
              <a:rPr lang="en-US" altLang="zh-CN" dirty="0"/>
              <a:t>——</a:t>
            </a:r>
            <a:r>
              <a:rPr lang="zh-CN" altLang="en-US" dirty="0"/>
              <a:t>综合评估技术的收益和开销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评估一项优化技术对频率、面积、</a:t>
            </a:r>
            <a:r>
              <a:rPr lang="en-US" altLang="zh-CN" dirty="0"/>
              <a:t>IPC</a:t>
            </a:r>
            <a:r>
              <a:rPr lang="zh-CN" altLang="en-US" dirty="0"/>
              <a:t>的影响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9" y="4380276"/>
            <a:ext cx="8242653" cy="443737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 flipH="1" flipV="1">
            <a:off x="3569112" y="3819838"/>
            <a:ext cx="3170903" cy="14748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979"/>
              </p:ext>
            </p:extLst>
          </p:nvPr>
        </p:nvGraphicFramePr>
        <p:xfrm>
          <a:off x="3583860" y="3254583"/>
          <a:ext cx="589935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IPC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综合频率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综合面积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 bwMode="auto">
          <a:xfrm flipV="1">
            <a:off x="8684493" y="3819836"/>
            <a:ext cx="783973" cy="14748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1671955122"/>
              </p:ext>
            </p:extLst>
          </p:nvPr>
        </p:nvGraphicFramePr>
        <p:xfrm>
          <a:off x="9102898" y="1096624"/>
          <a:ext cx="8432623" cy="53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4944" y="6666271"/>
            <a:ext cx="7604973" cy="28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2024F5-B789-8291-BE9B-B56794C10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305" y="6021728"/>
            <a:ext cx="2233442" cy="22775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1E70E4E-D80E-3A43-562C-7762A21A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开源</a:t>
            </a:r>
            <a:r>
              <a:rPr lang="en-US" altLang="zh-CN" dirty="0"/>
              <a:t>EDA</a:t>
            </a:r>
            <a:r>
              <a:rPr lang="zh-CN" altLang="en-US" dirty="0"/>
              <a:t>工具链（打通</a:t>
            </a:r>
            <a:r>
              <a:rPr lang="en-US" altLang="zh-CN" dirty="0"/>
              <a:t>RTL-&gt;GDSII)</a:t>
            </a:r>
            <a:endParaRPr lang="zh-CN" altLang="en-US" dirty="0"/>
          </a:p>
        </p:txBody>
      </p:sp>
      <p:grpSp>
        <p:nvGrpSpPr>
          <p:cNvPr id="4" name="组合 162">
            <a:extLst>
              <a:ext uri="{FF2B5EF4-FFF2-40B4-BE49-F238E27FC236}">
                <a16:creationId xmlns:a16="http://schemas.microsoft.com/office/drawing/2014/main" id="{5376012A-4817-D1C7-DBF3-01715882CB34}"/>
              </a:ext>
            </a:extLst>
          </p:cNvPr>
          <p:cNvGrpSpPr/>
          <p:nvPr/>
        </p:nvGrpSpPr>
        <p:grpSpPr>
          <a:xfrm>
            <a:off x="322560" y="2222419"/>
            <a:ext cx="7096417" cy="7125148"/>
            <a:chOff x="5225367" y="1244925"/>
            <a:chExt cx="5703339" cy="5527921"/>
          </a:xfrm>
        </p:grpSpPr>
        <p:cxnSp>
          <p:nvCxnSpPr>
            <p:cNvPr id="18" name="连接符: 肘形 17">
              <a:extLst>
                <a:ext uri="{FF2B5EF4-FFF2-40B4-BE49-F238E27FC236}">
                  <a16:creationId xmlns:a16="http://schemas.microsoft.com/office/drawing/2014/main" id="{1EDB362F-DFEB-BAA4-3643-D0ADA5FDF6BC}"/>
                </a:ext>
              </a:extLst>
            </p:cNvPr>
            <p:cNvCxnSpPr>
              <a:cxnSpLocks/>
              <a:stCxn id="46" idx="1"/>
              <a:endCxn id="35" idx="3"/>
            </p:cNvCxnSpPr>
            <p:nvPr/>
          </p:nvCxnSpPr>
          <p:spPr>
            <a:xfrm rot="10800000">
              <a:off x="7957627" y="4461878"/>
              <a:ext cx="307367" cy="11702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连接符: 肘形 20">
              <a:extLst>
                <a:ext uri="{FF2B5EF4-FFF2-40B4-BE49-F238E27FC236}">
                  <a16:creationId xmlns:a16="http://schemas.microsoft.com/office/drawing/2014/main" id="{8AB320B8-6A48-3DD0-4BD5-DFEA237165C6}"/>
                </a:ext>
              </a:extLst>
            </p:cNvPr>
            <p:cNvCxnSpPr>
              <a:cxnSpLocks/>
              <a:stCxn id="46" idx="1"/>
              <a:endCxn id="83" idx="3"/>
            </p:cNvCxnSpPr>
            <p:nvPr/>
          </p:nvCxnSpPr>
          <p:spPr>
            <a:xfrm rot="10800000" flipV="1">
              <a:off x="7945809" y="5632142"/>
              <a:ext cx="319184" cy="55228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2">
              <a:extLst>
                <a:ext uri="{FF2B5EF4-FFF2-40B4-BE49-F238E27FC236}">
                  <a16:creationId xmlns:a16="http://schemas.microsoft.com/office/drawing/2014/main" id="{DCC26338-FAAC-0D03-2CE9-4B504DCEB79D}"/>
                </a:ext>
              </a:extLst>
            </p:cNvPr>
            <p:cNvCxnSpPr>
              <a:cxnSpLocks/>
              <a:stCxn id="31" idx="3"/>
              <a:endCxn id="45" idx="0"/>
            </p:cNvCxnSpPr>
            <p:nvPr/>
          </p:nvCxnSpPr>
          <p:spPr>
            <a:xfrm flipV="1">
              <a:off x="7816678" y="1825185"/>
              <a:ext cx="1305916" cy="1347347"/>
            </a:xfrm>
            <a:prstGeom prst="bentConnector4">
              <a:avLst>
                <a:gd name="adj1" fmla="val 15828"/>
                <a:gd name="adj2" fmla="val 11696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150">
              <a:extLst>
                <a:ext uri="{FF2B5EF4-FFF2-40B4-BE49-F238E27FC236}">
                  <a16:creationId xmlns:a16="http://schemas.microsoft.com/office/drawing/2014/main" id="{516A5BC8-303B-68B1-2D16-0DEC950F047C}"/>
                </a:ext>
              </a:extLst>
            </p:cNvPr>
            <p:cNvSpPr/>
            <p:nvPr/>
          </p:nvSpPr>
          <p:spPr>
            <a:xfrm>
              <a:off x="6178980" y="1668899"/>
              <a:ext cx="1752088" cy="12130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Logic Synthesis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151">
              <a:extLst>
                <a:ext uri="{FF2B5EF4-FFF2-40B4-BE49-F238E27FC236}">
                  <a16:creationId xmlns:a16="http://schemas.microsoft.com/office/drawing/2014/main" id="{C7C80DF2-33A1-1EFF-D9D8-3DF62B4CC41B}"/>
                </a:ext>
              </a:extLst>
            </p:cNvPr>
            <p:cNvSpPr/>
            <p:nvPr/>
          </p:nvSpPr>
          <p:spPr>
            <a:xfrm>
              <a:off x="6282623" y="1951672"/>
              <a:ext cx="1544803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FFFFFF">
                      <a:lumMod val="8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Logic Compiler</a:t>
              </a:r>
              <a:endParaRPr lang="en-US" altLang="zh-CN" sz="1280" b="1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152">
              <a:extLst>
                <a:ext uri="{FF2B5EF4-FFF2-40B4-BE49-F238E27FC236}">
                  <a16:creationId xmlns:a16="http://schemas.microsoft.com/office/drawing/2014/main" id="{4236213C-5BC5-A4BC-2179-C52C62185B96}"/>
                </a:ext>
              </a:extLst>
            </p:cNvPr>
            <p:cNvSpPr/>
            <p:nvPr/>
          </p:nvSpPr>
          <p:spPr>
            <a:xfrm>
              <a:off x="6282623" y="2275972"/>
              <a:ext cx="1544803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Logic Optimization</a:t>
              </a:r>
            </a:p>
          </p:txBody>
        </p:sp>
        <p:sp>
          <p:nvSpPr>
            <p:cNvPr id="28" name="矩形 153">
              <a:extLst>
                <a:ext uri="{FF2B5EF4-FFF2-40B4-BE49-F238E27FC236}">
                  <a16:creationId xmlns:a16="http://schemas.microsoft.com/office/drawing/2014/main" id="{5F587BA9-3B4D-5D3E-47D9-B85121E4D378}"/>
                </a:ext>
              </a:extLst>
            </p:cNvPr>
            <p:cNvSpPr/>
            <p:nvPr/>
          </p:nvSpPr>
          <p:spPr>
            <a:xfrm>
              <a:off x="6282623" y="2600272"/>
              <a:ext cx="1544803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Technology Map</a:t>
              </a:r>
              <a:endParaRPr lang="en-US" altLang="zh-CN" sz="128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154">
              <a:extLst>
                <a:ext uri="{FF2B5EF4-FFF2-40B4-BE49-F238E27FC236}">
                  <a16:creationId xmlns:a16="http://schemas.microsoft.com/office/drawing/2014/main" id="{15C3672F-A107-AC7C-DD99-D5E170AFA974}"/>
                </a:ext>
              </a:extLst>
            </p:cNvPr>
            <p:cNvSpPr/>
            <p:nvPr/>
          </p:nvSpPr>
          <p:spPr>
            <a:xfrm>
              <a:off x="5225367" y="2595881"/>
              <a:ext cx="751446" cy="217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138" b="1" dirty="0" err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iMAP</a:t>
              </a:r>
              <a:endParaRPr lang="zh-CN" altLang="en-US" sz="1138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箭头连接符 155">
              <a:extLst>
                <a:ext uri="{FF2B5EF4-FFF2-40B4-BE49-F238E27FC236}">
                  <a16:creationId xmlns:a16="http://schemas.microsoft.com/office/drawing/2014/main" id="{55BF8674-0339-428B-73D3-9E4E2EB2F5DE}"/>
                </a:ext>
              </a:extLst>
            </p:cNvPr>
            <p:cNvCxnSpPr>
              <a:cxnSpLocks/>
              <a:stCxn id="28" idx="1"/>
              <a:endCxn id="29" idx="3"/>
            </p:cNvCxnSpPr>
            <p:nvPr/>
          </p:nvCxnSpPr>
          <p:spPr>
            <a:xfrm flipH="1">
              <a:off x="5976813" y="2700370"/>
              <a:ext cx="305810" cy="412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156">
              <a:extLst>
                <a:ext uri="{FF2B5EF4-FFF2-40B4-BE49-F238E27FC236}">
                  <a16:creationId xmlns:a16="http://schemas.microsoft.com/office/drawing/2014/main" id="{FC1488EB-3676-DA6F-657E-8BAA9BF025A2}"/>
                </a:ext>
              </a:extLst>
            </p:cNvPr>
            <p:cNvSpPr/>
            <p:nvPr/>
          </p:nvSpPr>
          <p:spPr>
            <a:xfrm>
              <a:off x="6293371" y="3072434"/>
              <a:ext cx="1523307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FFFFFF">
                      <a:lumMod val="8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Formal</a:t>
              </a:r>
              <a:endParaRPr lang="en-US" altLang="zh-CN" sz="1280" b="1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箭头连接符 157">
              <a:extLst>
                <a:ext uri="{FF2B5EF4-FFF2-40B4-BE49-F238E27FC236}">
                  <a16:creationId xmlns:a16="http://schemas.microsoft.com/office/drawing/2014/main" id="{912AF15D-7878-414C-20EB-28BBBB0F53DB}"/>
                </a:ext>
              </a:extLst>
            </p:cNvPr>
            <p:cNvCxnSpPr>
              <a:cxnSpLocks/>
            </p:cNvCxnSpPr>
            <p:nvPr/>
          </p:nvCxnSpPr>
          <p:spPr>
            <a:xfrm>
              <a:off x="7053935" y="2881986"/>
              <a:ext cx="0" cy="19044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圆角 158">
              <a:extLst>
                <a:ext uri="{FF2B5EF4-FFF2-40B4-BE49-F238E27FC236}">
                  <a16:creationId xmlns:a16="http://schemas.microsoft.com/office/drawing/2014/main" id="{52002AD6-B285-BD2B-F840-85A92A8E3505}"/>
                </a:ext>
              </a:extLst>
            </p:cNvPr>
            <p:cNvSpPr/>
            <p:nvPr/>
          </p:nvSpPr>
          <p:spPr>
            <a:xfrm>
              <a:off x="6181296" y="1244925"/>
              <a:ext cx="1747456" cy="2001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RTL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箭头连接符 159">
              <a:extLst>
                <a:ext uri="{FF2B5EF4-FFF2-40B4-BE49-F238E27FC236}">
                  <a16:creationId xmlns:a16="http://schemas.microsoft.com/office/drawing/2014/main" id="{8A24048F-988E-3407-D4BA-4BE24541E8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3866" y="1445122"/>
              <a:ext cx="1" cy="22377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136">
              <a:extLst>
                <a:ext uri="{FF2B5EF4-FFF2-40B4-BE49-F238E27FC236}">
                  <a16:creationId xmlns:a16="http://schemas.microsoft.com/office/drawing/2014/main" id="{E9EC5D42-0D72-B4B7-BA79-A6DDE0B51A5C}"/>
                </a:ext>
              </a:extLst>
            </p:cNvPr>
            <p:cNvSpPr/>
            <p:nvPr/>
          </p:nvSpPr>
          <p:spPr>
            <a:xfrm>
              <a:off x="6152424" y="3530281"/>
              <a:ext cx="1805202" cy="18631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Analysis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137">
              <a:extLst>
                <a:ext uri="{FF2B5EF4-FFF2-40B4-BE49-F238E27FC236}">
                  <a16:creationId xmlns:a16="http://schemas.microsoft.com/office/drawing/2014/main" id="{CE8F7374-1BA8-C17A-1FBC-70966C064B17}"/>
                </a:ext>
              </a:extLst>
            </p:cNvPr>
            <p:cNvSpPr/>
            <p:nvPr/>
          </p:nvSpPr>
          <p:spPr>
            <a:xfrm>
              <a:off x="6219940" y="4115991"/>
              <a:ext cx="1670168" cy="20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Static Timing Analysis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138">
              <a:extLst>
                <a:ext uri="{FF2B5EF4-FFF2-40B4-BE49-F238E27FC236}">
                  <a16:creationId xmlns:a16="http://schemas.microsoft.com/office/drawing/2014/main" id="{87A1AB43-04AE-9770-023D-4B51171E83F4}"/>
                </a:ext>
              </a:extLst>
            </p:cNvPr>
            <p:cNvSpPr/>
            <p:nvPr/>
          </p:nvSpPr>
          <p:spPr>
            <a:xfrm>
              <a:off x="6219940" y="4447875"/>
              <a:ext cx="1670168" cy="20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 Analysis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139">
              <a:extLst>
                <a:ext uri="{FF2B5EF4-FFF2-40B4-BE49-F238E27FC236}">
                  <a16:creationId xmlns:a16="http://schemas.microsoft.com/office/drawing/2014/main" id="{4F1C696F-581D-F3FC-BB19-C66D03893D20}"/>
                </a:ext>
              </a:extLst>
            </p:cNvPr>
            <p:cNvSpPr/>
            <p:nvPr/>
          </p:nvSpPr>
          <p:spPr>
            <a:xfrm>
              <a:off x="6219940" y="4787433"/>
              <a:ext cx="1670168" cy="20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IR Drop</a:t>
              </a:r>
              <a:endParaRPr lang="en-US" altLang="zh-CN" sz="128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140">
              <a:extLst>
                <a:ext uri="{FF2B5EF4-FFF2-40B4-BE49-F238E27FC236}">
                  <a16:creationId xmlns:a16="http://schemas.microsoft.com/office/drawing/2014/main" id="{5B903E63-7BEA-130F-9AD1-77DFC97D2330}"/>
                </a:ext>
              </a:extLst>
            </p:cNvPr>
            <p:cNvSpPr/>
            <p:nvPr/>
          </p:nvSpPr>
          <p:spPr>
            <a:xfrm>
              <a:off x="6219940" y="5122924"/>
              <a:ext cx="1670168" cy="20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FFFFFF">
                      <a:lumMod val="8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Electromigration</a:t>
              </a:r>
              <a:endParaRPr lang="en-US" altLang="zh-CN" sz="1280" b="1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141">
              <a:extLst>
                <a:ext uri="{FF2B5EF4-FFF2-40B4-BE49-F238E27FC236}">
                  <a16:creationId xmlns:a16="http://schemas.microsoft.com/office/drawing/2014/main" id="{D7727328-D9BF-9785-F102-C97E0E3F765B}"/>
                </a:ext>
              </a:extLst>
            </p:cNvPr>
            <p:cNvSpPr/>
            <p:nvPr/>
          </p:nvSpPr>
          <p:spPr>
            <a:xfrm>
              <a:off x="5225367" y="4120085"/>
              <a:ext cx="730713" cy="217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iSTA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142">
              <a:extLst>
                <a:ext uri="{FF2B5EF4-FFF2-40B4-BE49-F238E27FC236}">
                  <a16:creationId xmlns:a16="http://schemas.microsoft.com/office/drawing/2014/main" id="{0969081B-631A-3D00-7667-18FC93154005}"/>
                </a:ext>
              </a:extLst>
            </p:cNvPr>
            <p:cNvSpPr/>
            <p:nvPr/>
          </p:nvSpPr>
          <p:spPr>
            <a:xfrm>
              <a:off x="5225367" y="4439465"/>
              <a:ext cx="730713" cy="20780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iPA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箭头连接符 144">
              <a:extLst>
                <a:ext uri="{FF2B5EF4-FFF2-40B4-BE49-F238E27FC236}">
                  <a16:creationId xmlns:a16="http://schemas.microsoft.com/office/drawing/2014/main" id="{ED77ACE1-7927-5040-2056-2252A2F8B79C}"/>
                </a:ext>
              </a:extLst>
            </p:cNvPr>
            <p:cNvCxnSpPr>
              <a:cxnSpLocks/>
              <a:stCxn id="37" idx="1"/>
              <a:endCxn id="41" idx="3"/>
            </p:cNvCxnSpPr>
            <p:nvPr/>
          </p:nvCxnSpPr>
          <p:spPr>
            <a:xfrm flipH="1" flipV="1">
              <a:off x="5956080" y="4543367"/>
              <a:ext cx="263860" cy="840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145">
              <a:extLst>
                <a:ext uri="{FF2B5EF4-FFF2-40B4-BE49-F238E27FC236}">
                  <a16:creationId xmlns:a16="http://schemas.microsoft.com/office/drawing/2014/main" id="{5E01C860-BF8E-7600-593B-2711ED837C06}"/>
                </a:ext>
              </a:extLst>
            </p:cNvPr>
            <p:cNvSpPr/>
            <p:nvPr/>
          </p:nvSpPr>
          <p:spPr>
            <a:xfrm>
              <a:off x="6219940" y="3789421"/>
              <a:ext cx="1670168" cy="20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RC Extraction</a:t>
              </a:r>
              <a:endParaRPr lang="en-US" altLang="zh-CN" sz="128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箭头连接符 147">
              <a:extLst>
                <a:ext uri="{FF2B5EF4-FFF2-40B4-BE49-F238E27FC236}">
                  <a16:creationId xmlns:a16="http://schemas.microsoft.com/office/drawing/2014/main" id="{DAA4AB4B-72CF-0116-AEE1-B3817CD23BB5}"/>
                </a:ext>
              </a:extLst>
            </p:cNvPr>
            <p:cNvCxnSpPr>
              <a:cxnSpLocks/>
              <a:stCxn id="36" idx="1"/>
              <a:endCxn id="40" idx="3"/>
            </p:cNvCxnSpPr>
            <p:nvPr/>
          </p:nvCxnSpPr>
          <p:spPr>
            <a:xfrm flipH="1">
              <a:off x="5956080" y="4219892"/>
              <a:ext cx="263860" cy="880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圆角 66">
              <a:extLst>
                <a:ext uri="{FF2B5EF4-FFF2-40B4-BE49-F238E27FC236}">
                  <a16:creationId xmlns:a16="http://schemas.microsoft.com/office/drawing/2014/main" id="{CF8CD433-C58E-C5CF-6F58-8F77DA89924D}"/>
                </a:ext>
              </a:extLst>
            </p:cNvPr>
            <p:cNvSpPr/>
            <p:nvPr/>
          </p:nvSpPr>
          <p:spPr>
            <a:xfrm>
              <a:off x="8230075" y="1825185"/>
              <a:ext cx="1785037" cy="2001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Netlist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67">
              <a:extLst>
                <a:ext uri="{FF2B5EF4-FFF2-40B4-BE49-F238E27FC236}">
                  <a16:creationId xmlns:a16="http://schemas.microsoft.com/office/drawing/2014/main" id="{59FE396B-0495-B14F-15BF-0A83165022AC}"/>
                </a:ext>
              </a:extLst>
            </p:cNvPr>
            <p:cNvSpPr/>
            <p:nvPr/>
          </p:nvSpPr>
          <p:spPr>
            <a:xfrm>
              <a:off x="8264993" y="5532043"/>
              <a:ext cx="1702629" cy="2001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Sign-off</a:t>
              </a:r>
              <a:endParaRPr lang="en-US" altLang="zh-CN" sz="128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箭头连接符 68">
              <a:extLst>
                <a:ext uri="{FF2B5EF4-FFF2-40B4-BE49-F238E27FC236}">
                  <a16:creationId xmlns:a16="http://schemas.microsoft.com/office/drawing/2014/main" id="{DB881D1F-3949-E8B7-F036-938F2362E41C}"/>
                </a:ext>
              </a:extLst>
            </p:cNvPr>
            <p:cNvCxnSpPr>
              <a:cxnSpLocks/>
              <a:stCxn id="45" idx="2"/>
              <a:endCxn id="75" idx="0"/>
            </p:cNvCxnSpPr>
            <p:nvPr/>
          </p:nvCxnSpPr>
          <p:spPr>
            <a:xfrm>
              <a:off x="9122593" y="2025382"/>
              <a:ext cx="0" cy="15303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: 圆角 69">
              <a:extLst>
                <a:ext uri="{FF2B5EF4-FFF2-40B4-BE49-F238E27FC236}">
                  <a16:creationId xmlns:a16="http://schemas.microsoft.com/office/drawing/2014/main" id="{92AF06E7-4DEA-57B1-AFF0-EDD48BA132B2}"/>
                </a:ext>
              </a:extLst>
            </p:cNvPr>
            <p:cNvSpPr/>
            <p:nvPr/>
          </p:nvSpPr>
          <p:spPr>
            <a:xfrm>
              <a:off x="8266652" y="5945983"/>
              <a:ext cx="1702629" cy="2001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GDS II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箭头连接符 70">
              <a:extLst>
                <a:ext uri="{FF2B5EF4-FFF2-40B4-BE49-F238E27FC236}">
                  <a16:creationId xmlns:a16="http://schemas.microsoft.com/office/drawing/2014/main" id="{33B02809-1DE8-D2FA-AE2A-2A3C7EF344A3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9116309" y="5732240"/>
              <a:ext cx="1660" cy="213743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71">
              <a:extLst>
                <a:ext uri="{FF2B5EF4-FFF2-40B4-BE49-F238E27FC236}">
                  <a16:creationId xmlns:a16="http://schemas.microsoft.com/office/drawing/2014/main" id="{9F3E4E88-1F54-2877-97C5-206AD476D5EE}"/>
                </a:ext>
              </a:extLst>
            </p:cNvPr>
            <p:cNvSpPr/>
            <p:nvPr/>
          </p:nvSpPr>
          <p:spPr>
            <a:xfrm>
              <a:off x="10269680" y="2755946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iFP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72">
              <a:extLst>
                <a:ext uri="{FF2B5EF4-FFF2-40B4-BE49-F238E27FC236}">
                  <a16:creationId xmlns:a16="http://schemas.microsoft.com/office/drawing/2014/main" id="{D277705C-95E1-607B-8594-86DDEDDE3155}"/>
                </a:ext>
              </a:extLst>
            </p:cNvPr>
            <p:cNvSpPr/>
            <p:nvPr/>
          </p:nvSpPr>
          <p:spPr>
            <a:xfrm>
              <a:off x="10269680" y="2418711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iNO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73">
              <a:extLst>
                <a:ext uri="{FF2B5EF4-FFF2-40B4-BE49-F238E27FC236}">
                  <a16:creationId xmlns:a16="http://schemas.microsoft.com/office/drawing/2014/main" id="{892075D2-DC8F-7A0F-575D-BEBD5B45C637}"/>
                </a:ext>
              </a:extLst>
            </p:cNvPr>
            <p:cNvSpPr/>
            <p:nvPr/>
          </p:nvSpPr>
          <p:spPr>
            <a:xfrm>
              <a:off x="10269680" y="3430412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iPL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74">
              <a:extLst>
                <a:ext uri="{FF2B5EF4-FFF2-40B4-BE49-F238E27FC236}">
                  <a16:creationId xmlns:a16="http://schemas.microsoft.com/office/drawing/2014/main" id="{1AE500DF-3EB8-A3BD-F655-5969476E3180}"/>
                </a:ext>
              </a:extLst>
            </p:cNvPr>
            <p:cNvSpPr/>
            <p:nvPr/>
          </p:nvSpPr>
          <p:spPr>
            <a:xfrm>
              <a:off x="10269680" y="3767647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iCTS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75">
              <a:extLst>
                <a:ext uri="{FF2B5EF4-FFF2-40B4-BE49-F238E27FC236}">
                  <a16:creationId xmlns:a16="http://schemas.microsoft.com/office/drawing/2014/main" id="{9CD1DE52-7BE6-C2FC-B0B1-5CDD6B95A31C}"/>
                </a:ext>
              </a:extLst>
            </p:cNvPr>
            <p:cNvSpPr/>
            <p:nvPr/>
          </p:nvSpPr>
          <p:spPr>
            <a:xfrm>
              <a:off x="10269680" y="4104880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iTO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76">
              <a:extLst>
                <a:ext uri="{FF2B5EF4-FFF2-40B4-BE49-F238E27FC236}">
                  <a16:creationId xmlns:a16="http://schemas.microsoft.com/office/drawing/2014/main" id="{8F3B9DB3-B04E-C95B-312B-7A969E400952}"/>
                </a:ext>
              </a:extLst>
            </p:cNvPr>
            <p:cNvSpPr/>
            <p:nvPr/>
          </p:nvSpPr>
          <p:spPr>
            <a:xfrm>
              <a:off x="10269680" y="4442115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iRT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直接箭头连接符 77">
              <a:extLst>
                <a:ext uri="{FF2B5EF4-FFF2-40B4-BE49-F238E27FC236}">
                  <a16:creationId xmlns:a16="http://schemas.microsoft.com/office/drawing/2014/main" id="{2B233FF4-13A9-8A0A-1769-2EECD6339155}"/>
                </a:ext>
              </a:extLst>
            </p:cNvPr>
            <p:cNvCxnSpPr>
              <a:cxnSpLocks/>
              <a:stCxn id="64" idx="3"/>
              <a:endCxn id="50" idx="1"/>
            </p:cNvCxnSpPr>
            <p:nvPr/>
          </p:nvCxnSpPr>
          <p:spPr>
            <a:xfrm flipV="1">
              <a:off x="9967622" y="2856258"/>
              <a:ext cx="302059" cy="12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78">
              <a:extLst>
                <a:ext uri="{FF2B5EF4-FFF2-40B4-BE49-F238E27FC236}">
                  <a16:creationId xmlns:a16="http://schemas.microsoft.com/office/drawing/2014/main" id="{5EFBA877-61FB-EE80-B2E1-F9ADACC48282}"/>
                </a:ext>
              </a:extLst>
            </p:cNvPr>
            <p:cNvCxnSpPr>
              <a:cxnSpLocks/>
              <a:stCxn id="65" idx="3"/>
              <a:endCxn id="52" idx="1"/>
            </p:cNvCxnSpPr>
            <p:nvPr/>
          </p:nvCxnSpPr>
          <p:spPr>
            <a:xfrm flipV="1">
              <a:off x="9967622" y="3530726"/>
              <a:ext cx="302059" cy="63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79">
              <a:extLst>
                <a:ext uri="{FF2B5EF4-FFF2-40B4-BE49-F238E27FC236}">
                  <a16:creationId xmlns:a16="http://schemas.microsoft.com/office/drawing/2014/main" id="{DCE18D6F-B9D0-E206-CF72-5006DC76B63A}"/>
                </a:ext>
              </a:extLst>
            </p:cNvPr>
            <p:cNvCxnSpPr>
              <a:cxnSpLocks/>
              <a:stCxn id="66" idx="3"/>
              <a:endCxn id="53" idx="1"/>
            </p:cNvCxnSpPr>
            <p:nvPr/>
          </p:nvCxnSpPr>
          <p:spPr>
            <a:xfrm flipV="1">
              <a:off x="9967622" y="3867961"/>
              <a:ext cx="302059" cy="31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80">
              <a:extLst>
                <a:ext uri="{FF2B5EF4-FFF2-40B4-BE49-F238E27FC236}">
                  <a16:creationId xmlns:a16="http://schemas.microsoft.com/office/drawing/2014/main" id="{2CC393D8-44DB-2E57-1639-5C91D6CE84C8}"/>
                </a:ext>
              </a:extLst>
            </p:cNvPr>
            <p:cNvCxnSpPr>
              <a:cxnSpLocks/>
              <a:stCxn id="67" idx="3"/>
              <a:endCxn id="54" idx="1"/>
            </p:cNvCxnSpPr>
            <p:nvPr/>
          </p:nvCxnSpPr>
          <p:spPr>
            <a:xfrm>
              <a:off x="9967622" y="4205194"/>
              <a:ext cx="302059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81">
              <a:extLst>
                <a:ext uri="{FF2B5EF4-FFF2-40B4-BE49-F238E27FC236}">
                  <a16:creationId xmlns:a16="http://schemas.microsoft.com/office/drawing/2014/main" id="{76F3E358-EC82-6A43-5ECF-B2229B473A05}"/>
                </a:ext>
              </a:extLst>
            </p:cNvPr>
            <p:cNvCxnSpPr>
              <a:cxnSpLocks/>
              <a:stCxn id="68" idx="3"/>
              <a:endCxn id="55" idx="1"/>
            </p:cNvCxnSpPr>
            <p:nvPr/>
          </p:nvCxnSpPr>
          <p:spPr>
            <a:xfrm>
              <a:off x="9967622" y="4542114"/>
              <a:ext cx="302059" cy="3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82">
              <a:extLst>
                <a:ext uri="{FF2B5EF4-FFF2-40B4-BE49-F238E27FC236}">
                  <a16:creationId xmlns:a16="http://schemas.microsoft.com/office/drawing/2014/main" id="{E879A4F0-84E2-7FFB-C82C-0C59D0D38A67}"/>
                </a:ext>
              </a:extLst>
            </p:cNvPr>
            <p:cNvCxnSpPr>
              <a:cxnSpLocks/>
              <a:stCxn id="73" idx="3"/>
              <a:endCxn id="51" idx="1"/>
            </p:cNvCxnSpPr>
            <p:nvPr/>
          </p:nvCxnSpPr>
          <p:spPr>
            <a:xfrm flipV="1">
              <a:off x="9967622" y="2519025"/>
              <a:ext cx="302059" cy="157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83">
              <a:extLst>
                <a:ext uri="{FF2B5EF4-FFF2-40B4-BE49-F238E27FC236}">
                  <a16:creationId xmlns:a16="http://schemas.microsoft.com/office/drawing/2014/main" id="{443C1019-7341-41A1-FE7C-12BC753B498F}"/>
                </a:ext>
              </a:extLst>
            </p:cNvPr>
            <p:cNvCxnSpPr>
              <a:cxnSpLocks/>
              <a:stCxn id="68" idx="2"/>
              <a:endCxn id="79" idx="0"/>
            </p:cNvCxnSpPr>
            <p:nvPr/>
          </p:nvCxnSpPr>
          <p:spPr>
            <a:xfrm flipH="1">
              <a:off x="9114823" y="4642211"/>
              <a:ext cx="1484" cy="13979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84">
              <a:extLst>
                <a:ext uri="{FF2B5EF4-FFF2-40B4-BE49-F238E27FC236}">
                  <a16:creationId xmlns:a16="http://schemas.microsoft.com/office/drawing/2014/main" id="{CF5770B4-C1D4-C52B-ED92-8BFAD371BEC4}"/>
                </a:ext>
              </a:extLst>
            </p:cNvPr>
            <p:cNvSpPr/>
            <p:nvPr/>
          </p:nvSpPr>
          <p:spPr>
            <a:xfrm>
              <a:off x="10269680" y="3093178"/>
              <a:ext cx="659026" cy="2006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iPDN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85">
              <a:extLst>
                <a:ext uri="{FF2B5EF4-FFF2-40B4-BE49-F238E27FC236}">
                  <a16:creationId xmlns:a16="http://schemas.microsoft.com/office/drawing/2014/main" id="{3916A04F-8774-0723-BA52-657186AB5E9F}"/>
                </a:ext>
              </a:extLst>
            </p:cNvPr>
            <p:cNvSpPr/>
            <p:nvPr/>
          </p:nvSpPr>
          <p:spPr>
            <a:xfrm>
              <a:off x="8264992" y="2757420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Floor </a:t>
              </a:r>
              <a:r>
                <a:rPr lang="en-US" altLang="zh-CN" sz="1280" b="1" dirty="0" err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planing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86">
              <a:extLst>
                <a:ext uri="{FF2B5EF4-FFF2-40B4-BE49-F238E27FC236}">
                  <a16:creationId xmlns:a16="http://schemas.microsoft.com/office/drawing/2014/main" id="{5B6EA693-53CE-AA43-D56A-AEFC5B3B07A2}"/>
                </a:ext>
              </a:extLst>
            </p:cNvPr>
            <p:cNvSpPr/>
            <p:nvPr/>
          </p:nvSpPr>
          <p:spPr>
            <a:xfrm>
              <a:off x="8264992" y="3431257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Placement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89">
              <a:extLst>
                <a:ext uri="{FF2B5EF4-FFF2-40B4-BE49-F238E27FC236}">
                  <a16:creationId xmlns:a16="http://schemas.microsoft.com/office/drawing/2014/main" id="{A164DC88-BA75-F8E8-3B42-6A7E700F085F}"/>
                </a:ext>
              </a:extLst>
            </p:cNvPr>
            <p:cNvSpPr/>
            <p:nvPr/>
          </p:nvSpPr>
          <p:spPr>
            <a:xfrm>
              <a:off x="8264992" y="3768175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Clock Tree Synthesis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90">
              <a:extLst>
                <a:ext uri="{FF2B5EF4-FFF2-40B4-BE49-F238E27FC236}">
                  <a16:creationId xmlns:a16="http://schemas.microsoft.com/office/drawing/2014/main" id="{14ADB5F7-7735-E5C6-3D9D-31AF870F8D56}"/>
                </a:ext>
              </a:extLst>
            </p:cNvPr>
            <p:cNvSpPr/>
            <p:nvPr/>
          </p:nvSpPr>
          <p:spPr>
            <a:xfrm>
              <a:off x="8264992" y="4105094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Timing Optimization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91">
              <a:extLst>
                <a:ext uri="{FF2B5EF4-FFF2-40B4-BE49-F238E27FC236}">
                  <a16:creationId xmlns:a16="http://schemas.microsoft.com/office/drawing/2014/main" id="{768B5400-A4F6-7BAC-5815-A2B1AE50944A}"/>
                </a:ext>
              </a:extLst>
            </p:cNvPr>
            <p:cNvSpPr/>
            <p:nvPr/>
          </p:nvSpPr>
          <p:spPr>
            <a:xfrm>
              <a:off x="8264992" y="4442014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Routing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箭头连接符 92">
              <a:extLst>
                <a:ext uri="{FF2B5EF4-FFF2-40B4-BE49-F238E27FC236}">
                  <a16:creationId xmlns:a16="http://schemas.microsoft.com/office/drawing/2014/main" id="{57946917-78B8-4A51-A50E-4120DAB2C511}"/>
                </a:ext>
              </a:extLst>
            </p:cNvPr>
            <p:cNvCxnSpPr>
              <a:cxnSpLocks/>
              <a:stCxn id="64" idx="2"/>
              <a:endCxn id="74" idx="0"/>
            </p:cNvCxnSpPr>
            <p:nvPr/>
          </p:nvCxnSpPr>
          <p:spPr>
            <a:xfrm>
              <a:off x="9116308" y="2957618"/>
              <a:ext cx="0" cy="13672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101">
              <a:extLst>
                <a:ext uri="{FF2B5EF4-FFF2-40B4-BE49-F238E27FC236}">
                  <a16:creationId xmlns:a16="http://schemas.microsoft.com/office/drawing/2014/main" id="{13590C85-A6C4-842B-F0AC-22590A7BD9E5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>
            <a:xfrm>
              <a:off x="9116308" y="3631455"/>
              <a:ext cx="0" cy="13672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104">
              <a:extLst>
                <a:ext uri="{FF2B5EF4-FFF2-40B4-BE49-F238E27FC236}">
                  <a16:creationId xmlns:a16="http://schemas.microsoft.com/office/drawing/2014/main" id="{B602588D-878D-3576-C61A-A02E061D78E0}"/>
                </a:ext>
              </a:extLst>
            </p:cNvPr>
            <p:cNvCxnSpPr>
              <a:cxnSpLocks/>
              <a:stCxn id="66" idx="2"/>
              <a:endCxn id="67" idx="0"/>
            </p:cNvCxnSpPr>
            <p:nvPr/>
          </p:nvCxnSpPr>
          <p:spPr>
            <a:xfrm>
              <a:off x="9116308" y="3968374"/>
              <a:ext cx="0" cy="13672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111">
              <a:extLst>
                <a:ext uri="{FF2B5EF4-FFF2-40B4-BE49-F238E27FC236}">
                  <a16:creationId xmlns:a16="http://schemas.microsoft.com/office/drawing/2014/main" id="{6737E5F7-7F3C-83C2-905D-8FF17472F72E}"/>
                </a:ext>
              </a:extLst>
            </p:cNvPr>
            <p:cNvCxnSpPr>
              <a:cxnSpLocks/>
              <a:stCxn id="67" idx="2"/>
              <a:endCxn id="68" idx="0"/>
            </p:cNvCxnSpPr>
            <p:nvPr/>
          </p:nvCxnSpPr>
          <p:spPr>
            <a:xfrm>
              <a:off x="9116308" y="4305292"/>
              <a:ext cx="0" cy="13672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116">
              <a:extLst>
                <a:ext uri="{FF2B5EF4-FFF2-40B4-BE49-F238E27FC236}">
                  <a16:creationId xmlns:a16="http://schemas.microsoft.com/office/drawing/2014/main" id="{91A749D2-5833-CCE0-02DD-AA6ED90AD39D}"/>
                </a:ext>
              </a:extLst>
            </p:cNvPr>
            <p:cNvSpPr/>
            <p:nvPr/>
          </p:nvSpPr>
          <p:spPr>
            <a:xfrm>
              <a:off x="8264992" y="2420501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Netlist Optimization</a:t>
              </a:r>
              <a:endParaRPr lang="en-US" altLang="zh-CN" sz="128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117">
              <a:extLst>
                <a:ext uri="{FF2B5EF4-FFF2-40B4-BE49-F238E27FC236}">
                  <a16:creationId xmlns:a16="http://schemas.microsoft.com/office/drawing/2014/main" id="{4B07AFF2-CB3E-B05B-4BF4-CB55C2E90344}"/>
                </a:ext>
              </a:extLst>
            </p:cNvPr>
            <p:cNvSpPr/>
            <p:nvPr/>
          </p:nvSpPr>
          <p:spPr>
            <a:xfrm>
              <a:off x="8264992" y="3094339"/>
              <a:ext cx="1702630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138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 Delivery Network</a:t>
              </a:r>
              <a:endParaRPr lang="en-US" altLang="zh-CN" sz="1138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矩形 118">
              <a:extLst>
                <a:ext uri="{FF2B5EF4-FFF2-40B4-BE49-F238E27FC236}">
                  <a16:creationId xmlns:a16="http://schemas.microsoft.com/office/drawing/2014/main" id="{805FADAE-1DC6-EC11-C777-6E6A8D308533}"/>
                </a:ext>
              </a:extLst>
            </p:cNvPr>
            <p:cNvSpPr/>
            <p:nvPr/>
          </p:nvSpPr>
          <p:spPr>
            <a:xfrm>
              <a:off x="8177673" y="2178412"/>
              <a:ext cx="1889840" cy="29322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Physical Design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6" name="直接箭头连接符 119">
              <a:extLst>
                <a:ext uri="{FF2B5EF4-FFF2-40B4-BE49-F238E27FC236}">
                  <a16:creationId xmlns:a16="http://schemas.microsoft.com/office/drawing/2014/main" id="{953C38E1-6237-A853-4924-25212CFD5DCB}"/>
                </a:ext>
              </a:extLst>
            </p:cNvPr>
            <p:cNvCxnSpPr>
              <a:cxnSpLocks/>
              <a:stCxn id="73" idx="2"/>
              <a:endCxn id="64" idx="0"/>
            </p:cNvCxnSpPr>
            <p:nvPr/>
          </p:nvCxnSpPr>
          <p:spPr>
            <a:xfrm>
              <a:off x="9116308" y="2620699"/>
              <a:ext cx="0" cy="13672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120">
              <a:extLst>
                <a:ext uri="{FF2B5EF4-FFF2-40B4-BE49-F238E27FC236}">
                  <a16:creationId xmlns:a16="http://schemas.microsoft.com/office/drawing/2014/main" id="{83021610-878D-1AAC-2417-4E443D08BB44}"/>
                </a:ext>
              </a:extLst>
            </p:cNvPr>
            <p:cNvCxnSpPr>
              <a:cxnSpLocks/>
              <a:stCxn id="74" idx="2"/>
              <a:endCxn id="65" idx="0"/>
            </p:cNvCxnSpPr>
            <p:nvPr/>
          </p:nvCxnSpPr>
          <p:spPr>
            <a:xfrm>
              <a:off x="9116308" y="3294536"/>
              <a:ext cx="0" cy="13672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121">
              <a:extLst>
                <a:ext uri="{FF2B5EF4-FFF2-40B4-BE49-F238E27FC236}">
                  <a16:creationId xmlns:a16="http://schemas.microsoft.com/office/drawing/2014/main" id="{A3193079-A276-BCEE-9444-BCC4EC94650E}"/>
                </a:ext>
              </a:extLst>
            </p:cNvPr>
            <p:cNvCxnSpPr>
              <a:cxnSpLocks/>
              <a:stCxn id="74" idx="3"/>
              <a:endCxn id="63" idx="1"/>
            </p:cNvCxnSpPr>
            <p:nvPr/>
          </p:nvCxnSpPr>
          <p:spPr>
            <a:xfrm flipV="1">
              <a:off x="9967622" y="3193493"/>
              <a:ext cx="302059" cy="94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122">
              <a:extLst>
                <a:ext uri="{FF2B5EF4-FFF2-40B4-BE49-F238E27FC236}">
                  <a16:creationId xmlns:a16="http://schemas.microsoft.com/office/drawing/2014/main" id="{8E4B97E3-3D55-9489-0F72-4CE6225271DB}"/>
                </a:ext>
              </a:extLst>
            </p:cNvPr>
            <p:cNvSpPr/>
            <p:nvPr/>
          </p:nvSpPr>
          <p:spPr>
            <a:xfrm>
              <a:off x="8260366" y="4782009"/>
              <a:ext cx="1708915" cy="195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138" b="1">
                  <a:solidFill>
                    <a:srgbClr val="FFFFFF">
                      <a:lumMod val="8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Engineering Change Order</a:t>
              </a:r>
              <a:endParaRPr lang="en-US" altLang="zh-CN" sz="1138" b="1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箭头连接符 123">
              <a:extLst>
                <a:ext uri="{FF2B5EF4-FFF2-40B4-BE49-F238E27FC236}">
                  <a16:creationId xmlns:a16="http://schemas.microsoft.com/office/drawing/2014/main" id="{02E9A24D-C129-7EB8-63AD-D856A119C3AF}"/>
                </a:ext>
              </a:extLst>
            </p:cNvPr>
            <p:cNvCxnSpPr>
              <a:cxnSpLocks/>
              <a:stCxn id="79" idx="2"/>
              <a:endCxn id="81" idx="0"/>
            </p:cNvCxnSpPr>
            <p:nvPr/>
          </p:nvCxnSpPr>
          <p:spPr>
            <a:xfrm flipH="1">
              <a:off x="9113165" y="4977812"/>
              <a:ext cx="1660" cy="20870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124">
              <a:extLst>
                <a:ext uri="{FF2B5EF4-FFF2-40B4-BE49-F238E27FC236}">
                  <a16:creationId xmlns:a16="http://schemas.microsoft.com/office/drawing/2014/main" id="{AA4F0CE0-4264-DD8F-D9EE-5358958D36DE}"/>
                </a:ext>
              </a:extLst>
            </p:cNvPr>
            <p:cNvSpPr/>
            <p:nvPr/>
          </p:nvSpPr>
          <p:spPr>
            <a:xfrm>
              <a:off x="8258707" y="5186515"/>
              <a:ext cx="1708915" cy="195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Filler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箭头连接符 125">
              <a:extLst>
                <a:ext uri="{FF2B5EF4-FFF2-40B4-BE49-F238E27FC236}">
                  <a16:creationId xmlns:a16="http://schemas.microsoft.com/office/drawing/2014/main" id="{20F2D324-57BF-7D44-B497-F55FD6044EA4}"/>
                </a:ext>
              </a:extLst>
            </p:cNvPr>
            <p:cNvCxnSpPr>
              <a:cxnSpLocks/>
              <a:stCxn id="81" idx="2"/>
              <a:endCxn id="46" idx="0"/>
            </p:cNvCxnSpPr>
            <p:nvPr/>
          </p:nvCxnSpPr>
          <p:spPr>
            <a:xfrm>
              <a:off x="9113165" y="5382317"/>
              <a:ext cx="3144" cy="14972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58">
              <a:extLst>
                <a:ext uri="{FF2B5EF4-FFF2-40B4-BE49-F238E27FC236}">
                  <a16:creationId xmlns:a16="http://schemas.microsoft.com/office/drawing/2014/main" id="{66D4B586-DAFA-DDF4-0EA5-25B3926B3ADD}"/>
                </a:ext>
              </a:extLst>
            </p:cNvPr>
            <p:cNvSpPr/>
            <p:nvPr/>
          </p:nvSpPr>
          <p:spPr>
            <a:xfrm>
              <a:off x="6164240" y="5596001"/>
              <a:ext cx="1781569" cy="1176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Physical Verification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59">
              <a:extLst>
                <a:ext uri="{FF2B5EF4-FFF2-40B4-BE49-F238E27FC236}">
                  <a16:creationId xmlns:a16="http://schemas.microsoft.com/office/drawing/2014/main" id="{EED87503-A7E8-8AA4-9ED3-7A9864B88267}"/>
                </a:ext>
              </a:extLst>
            </p:cNvPr>
            <p:cNvSpPr/>
            <p:nvPr/>
          </p:nvSpPr>
          <p:spPr>
            <a:xfrm>
              <a:off x="6246061" y="5847362"/>
              <a:ext cx="1617927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 Rule Check</a:t>
              </a:r>
              <a:endParaRPr lang="en-US" altLang="zh-CN" sz="128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60">
              <a:extLst>
                <a:ext uri="{FF2B5EF4-FFF2-40B4-BE49-F238E27FC236}">
                  <a16:creationId xmlns:a16="http://schemas.microsoft.com/office/drawing/2014/main" id="{2AF4B086-8012-6173-7851-32069AFD903F}"/>
                </a:ext>
              </a:extLst>
            </p:cNvPr>
            <p:cNvSpPr/>
            <p:nvPr/>
          </p:nvSpPr>
          <p:spPr>
            <a:xfrm>
              <a:off x="6246061" y="6171662"/>
              <a:ext cx="1617927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Electronic Rule Check</a:t>
              </a:r>
              <a:endParaRPr lang="en-US" altLang="zh-CN" sz="128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61">
              <a:extLst>
                <a:ext uri="{FF2B5EF4-FFF2-40B4-BE49-F238E27FC236}">
                  <a16:creationId xmlns:a16="http://schemas.microsoft.com/office/drawing/2014/main" id="{3C2188E1-FB60-9E5B-E0F4-C61E1FCAD119}"/>
                </a:ext>
              </a:extLst>
            </p:cNvPr>
            <p:cNvSpPr/>
            <p:nvPr/>
          </p:nvSpPr>
          <p:spPr>
            <a:xfrm>
              <a:off x="6246061" y="6495961"/>
              <a:ext cx="1617927" cy="200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FFFFFF">
                      <a:lumMod val="8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Layout vs. Schematic</a:t>
              </a:r>
              <a:endParaRPr lang="en-US" altLang="zh-CN" sz="1280" b="1" dirty="0">
                <a:solidFill>
                  <a:srgbClr val="FFFFFF">
                    <a:lumMod val="8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62">
              <a:extLst>
                <a:ext uri="{FF2B5EF4-FFF2-40B4-BE49-F238E27FC236}">
                  <a16:creationId xmlns:a16="http://schemas.microsoft.com/office/drawing/2014/main" id="{83667770-C22A-70F9-A83F-34435518D256}"/>
                </a:ext>
              </a:extLst>
            </p:cNvPr>
            <p:cNvSpPr/>
            <p:nvPr/>
          </p:nvSpPr>
          <p:spPr>
            <a:xfrm>
              <a:off x="5232124" y="5848078"/>
              <a:ext cx="723956" cy="2001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84170"/>
              <a:r>
                <a:rPr lang="en-US" altLang="zh-CN" sz="128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iDRC</a:t>
              </a:r>
              <a:endParaRPr lang="zh-CN" altLang="en-US" sz="128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箭头连接符 63">
              <a:extLst>
                <a:ext uri="{FF2B5EF4-FFF2-40B4-BE49-F238E27FC236}">
                  <a16:creationId xmlns:a16="http://schemas.microsoft.com/office/drawing/2014/main" id="{88A7CBCB-C7DC-AC9A-774D-87F1C942B1BF}"/>
                </a:ext>
              </a:extLst>
            </p:cNvPr>
            <p:cNvCxnSpPr>
              <a:cxnSpLocks/>
              <a:stCxn id="84" idx="1"/>
              <a:endCxn id="87" idx="3"/>
            </p:cNvCxnSpPr>
            <p:nvPr/>
          </p:nvCxnSpPr>
          <p:spPr>
            <a:xfrm flipH="1">
              <a:off x="5956080" y="5947460"/>
              <a:ext cx="289981" cy="71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8ADECEE-E456-76E2-02A3-DFA15C1823E2}"/>
              </a:ext>
            </a:extLst>
          </p:cNvPr>
          <p:cNvSpPr txBox="1"/>
          <p:nvPr/>
        </p:nvSpPr>
        <p:spPr>
          <a:xfrm>
            <a:off x="8615956" y="5037299"/>
            <a:ext cx="1351652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170"/>
            <a:r>
              <a:rPr lang="x-none" sz="2276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布图规划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2A56180-0B5B-4D3C-22D5-C8993E98B450}"/>
              </a:ext>
            </a:extLst>
          </p:cNvPr>
          <p:cNvSpPr txBox="1"/>
          <p:nvPr/>
        </p:nvSpPr>
        <p:spPr>
          <a:xfrm>
            <a:off x="12129645" y="5013441"/>
            <a:ext cx="76815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170"/>
            <a:r>
              <a:rPr lang="x-none" sz="2276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布局</a:t>
            </a:r>
          </a:p>
        </p:txBody>
      </p:sp>
      <p:pic>
        <p:nvPicPr>
          <p:cNvPr id="92" name="图片 14">
            <a:extLst>
              <a:ext uri="{FF2B5EF4-FFF2-40B4-BE49-F238E27FC236}">
                <a16:creationId xmlns:a16="http://schemas.microsoft.com/office/drawing/2014/main" id="{902FC9B1-C767-CDD0-7568-6BA3489645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296" y="1888262"/>
            <a:ext cx="2853407" cy="286159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9CB7809-ED46-8119-C4B5-B3ADF58A0C4B}"/>
              </a:ext>
            </a:extLst>
          </p:cNvPr>
          <p:cNvSpPr txBox="1"/>
          <p:nvPr/>
        </p:nvSpPr>
        <p:spPr>
          <a:xfrm>
            <a:off x="14789719" y="5029903"/>
            <a:ext cx="164339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170"/>
            <a:r>
              <a:rPr lang="x-none" sz="2276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时钟树综合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7B2269-26C1-60B5-B394-ED178B653225}"/>
              </a:ext>
            </a:extLst>
          </p:cNvPr>
          <p:cNvSpPr txBox="1"/>
          <p:nvPr/>
        </p:nvSpPr>
        <p:spPr>
          <a:xfrm>
            <a:off x="9578054" y="8830719"/>
            <a:ext cx="76815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170"/>
            <a:r>
              <a:rPr lang="x-none" sz="2276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布线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216E36-0A8B-496A-BE82-474C87E5F40B}"/>
              </a:ext>
            </a:extLst>
          </p:cNvPr>
          <p:cNvSpPr txBox="1"/>
          <p:nvPr/>
        </p:nvSpPr>
        <p:spPr>
          <a:xfrm>
            <a:off x="13622612" y="8818537"/>
            <a:ext cx="2810385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84170"/>
            <a:r>
              <a:rPr lang="en-US" sz="2276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版图及</a:t>
            </a:r>
            <a:r>
              <a:rPr lang="x-none" sz="2276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设计规则检查</a:t>
            </a:r>
          </a:p>
        </p:txBody>
      </p:sp>
      <p:pic>
        <p:nvPicPr>
          <p:cNvPr id="98" name="图片 3">
            <a:extLst>
              <a:ext uri="{FF2B5EF4-FFF2-40B4-BE49-F238E27FC236}">
                <a16:creationId xmlns:a16="http://schemas.microsoft.com/office/drawing/2014/main" id="{5B4FD19F-43C8-DDDE-8D87-2C1C806D7C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338" y="6111026"/>
            <a:ext cx="2152616" cy="2188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" name="椭圆 4">
            <a:extLst>
              <a:ext uri="{FF2B5EF4-FFF2-40B4-BE49-F238E27FC236}">
                <a16:creationId xmlns:a16="http://schemas.microsoft.com/office/drawing/2014/main" id="{DF2A1CEE-3D62-240E-D48C-6E72B125367C}"/>
              </a:ext>
            </a:extLst>
          </p:cNvPr>
          <p:cNvSpPr/>
          <p:nvPr/>
        </p:nvSpPr>
        <p:spPr bwMode="auto">
          <a:xfrm>
            <a:off x="14282678" y="7033881"/>
            <a:ext cx="620871" cy="45104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</a:pPr>
            <a:endParaRPr lang="zh-CN" altLang="en-US" sz="512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0" name="直接箭头连接符 6">
            <a:extLst>
              <a:ext uri="{FF2B5EF4-FFF2-40B4-BE49-F238E27FC236}">
                <a16:creationId xmlns:a16="http://schemas.microsoft.com/office/drawing/2014/main" id="{FADC130C-CCB9-6A38-191C-BC3E0E8F8FB4}"/>
              </a:ext>
            </a:extLst>
          </p:cNvPr>
          <p:cNvCxnSpPr>
            <a:cxnSpLocks/>
            <a:stCxn id="99" idx="6"/>
          </p:cNvCxnSpPr>
          <p:nvPr/>
        </p:nvCxnSpPr>
        <p:spPr bwMode="auto">
          <a:xfrm>
            <a:off x="14903550" y="7259402"/>
            <a:ext cx="554113" cy="43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65DA97-9300-3CD8-1A1D-F83E39FF9E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522" y="1913533"/>
            <a:ext cx="2834695" cy="285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5AA8BE-7C0B-783C-280A-2483CAA26E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178" y="1913533"/>
            <a:ext cx="2851984" cy="2820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6097F-2E1A-2851-AF66-5498FBBA312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979" y="5863927"/>
            <a:ext cx="4170492" cy="2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952EA-BE32-888A-604B-EA00D73B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基于开源</a:t>
            </a:r>
            <a:r>
              <a:rPr lang="en-US" altLang="zh-CN" dirty="0"/>
              <a:t>EDA</a:t>
            </a:r>
            <a:r>
              <a:rPr lang="zh-CN" altLang="en-US" dirty="0"/>
              <a:t>工具链的芯片设计平台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36C3F8-6712-67E7-00CE-527D8BE83C68}"/>
              </a:ext>
            </a:extLst>
          </p:cNvPr>
          <p:cNvGrpSpPr/>
          <p:nvPr/>
        </p:nvGrpSpPr>
        <p:grpSpPr>
          <a:xfrm>
            <a:off x="3723083" y="4560287"/>
            <a:ext cx="4640997" cy="2176297"/>
            <a:chOff x="6763956" y="4134084"/>
            <a:chExt cx="5088541" cy="2441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E50406-815A-9C06-67CD-D3690A07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3956" y="4835012"/>
              <a:ext cx="1905000" cy="1066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D46DBA-621B-E4A0-21AC-C3C0F845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5112" y="4134084"/>
              <a:ext cx="872717" cy="7501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91512D-6990-4C7B-1C48-BC14EC5B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3568" y="4977713"/>
              <a:ext cx="872717" cy="7501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A55610-65C7-431D-ADB3-B4226DC7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8293" y="5825475"/>
              <a:ext cx="872717" cy="750105"/>
            </a:xfrm>
            <a:prstGeom prst="rect">
              <a:avLst/>
            </a:prstGeom>
          </p:spPr>
        </p:pic>
        <p:pic>
          <p:nvPicPr>
            <p:cNvPr id="9" name="Picture 2" descr="K8s Kubernetes | SUE Cloud &amp; IT | Download Price List Now">
              <a:extLst>
                <a:ext uri="{FF2B5EF4-FFF2-40B4-BE49-F238E27FC236}">
                  <a16:creationId xmlns:a16="http://schemas.microsoft.com/office/drawing/2014/main" id="{E5D5F337-CD62-A0FB-E9EF-DF7BD33F9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985" y="4435444"/>
              <a:ext cx="1598512" cy="159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6E775A-AE56-F163-C9B5-3E069E8B56E5}"/>
              </a:ext>
            </a:extLst>
          </p:cNvPr>
          <p:cNvSpPr/>
          <p:nvPr/>
        </p:nvSpPr>
        <p:spPr>
          <a:xfrm>
            <a:off x="3115500" y="3020067"/>
            <a:ext cx="230458" cy="37778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393">
              <a:defRPr/>
            </a:pPr>
            <a:endParaRPr lang="x-none" sz="512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E4FA8-A14B-D542-DE09-B9B635DC49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72" y="3658708"/>
            <a:ext cx="1943657" cy="237195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2CD708-B373-A75A-D331-BC89D6B6B3B0}"/>
              </a:ext>
            </a:extLst>
          </p:cNvPr>
          <p:cNvSpPr/>
          <p:nvPr/>
        </p:nvSpPr>
        <p:spPr bwMode="auto">
          <a:xfrm>
            <a:off x="3723082" y="4516452"/>
            <a:ext cx="4769407" cy="226396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  <a:defRPr/>
            </a:pPr>
            <a:endParaRPr lang="x-none" sz="5120" b="1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AED838-E915-A78F-13A2-6D586E21E3FC}"/>
              </a:ext>
            </a:extLst>
          </p:cNvPr>
          <p:cNvSpPr/>
          <p:nvPr/>
        </p:nvSpPr>
        <p:spPr bwMode="auto">
          <a:xfrm>
            <a:off x="3719120" y="3285495"/>
            <a:ext cx="1034881" cy="5123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布局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AC59EB-646E-0DB3-CB64-6714A4DEFBA7}"/>
              </a:ext>
            </a:extLst>
          </p:cNvPr>
          <p:cNvSpPr/>
          <p:nvPr/>
        </p:nvSpPr>
        <p:spPr bwMode="auto">
          <a:xfrm>
            <a:off x="6901918" y="3274117"/>
            <a:ext cx="1768213" cy="5123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时序评估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EACFA3E8-448E-969E-5228-E13C5B11D7D8}"/>
              </a:ext>
            </a:extLst>
          </p:cNvPr>
          <p:cNvSpPr/>
          <p:nvPr/>
        </p:nvSpPr>
        <p:spPr bwMode="auto">
          <a:xfrm>
            <a:off x="5133788" y="2591752"/>
            <a:ext cx="1557726" cy="5123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布线器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endParaRPr lang="x-none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75D4961A-289A-6AE9-E40D-67F5E426B80E}"/>
              </a:ext>
            </a:extLst>
          </p:cNvPr>
          <p:cNvSpPr/>
          <p:nvPr/>
        </p:nvSpPr>
        <p:spPr bwMode="auto">
          <a:xfrm>
            <a:off x="5153364" y="3959254"/>
            <a:ext cx="1557726" cy="5123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4" tIns="65023" rIns="130044" bIns="65023" numCol="1" rtlCol="0" anchor="t" anchorCtr="0" compatLnSpc="1"/>
          <a:lstStyle/>
          <a:p>
            <a:pPr defTabSz="13003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布线器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endParaRPr lang="x-none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7">
            <a:extLst>
              <a:ext uri="{FF2B5EF4-FFF2-40B4-BE49-F238E27FC236}">
                <a16:creationId xmlns:a16="http://schemas.microsoft.com/office/drawing/2014/main" id="{299DF9FB-AF0A-0F72-BB46-35A4F3D77724}"/>
              </a:ext>
            </a:extLst>
          </p:cNvPr>
          <p:cNvCxnSpPr>
            <a:stCxn id="13" idx="3"/>
            <a:endCxn id="15" idx="1"/>
          </p:cNvCxnSpPr>
          <p:nvPr/>
        </p:nvCxnSpPr>
        <p:spPr bwMode="auto">
          <a:xfrm flipV="1">
            <a:off x="4753999" y="2847922"/>
            <a:ext cx="379790" cy="693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id="{9AE20B4A-FEEC-E5C2-6499-F588698820EE}"/>
              </a:ext>
            </a:extLst>
          </p:cNvPr>
          <p:cNvCxnSpPr>
            <a:stCxn id="13" idx="3"/>
            <a:endCxn id="16" idx="1"/>
          </p:cNvCxnSpPr>
          <p:nvPr/>
        </p:nvCxnSpPr>
        <p:spPr bwMode="auto">
          <a:xfrm>
            <a:off x="4753999" y="3541665"/>
            <a:ext cx="399366" cy="673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80CADFA7-85E2-DE88-253A-CE626D474769}"/>
              </a:ext>
            </a:extLst>
          </p:cNvPr>
          <p:cNvCxnSpPr>
            <a:stCxn id="13" idx="3"/>
            <a:endCxn id="14" idx="1"/>
          </p:cNvCxnSpPr>
          <p:nvPr/>
        </p:nvCxnSpPr>
        <p:spPr bwMode="auto">
          <a:xfrm flipV="1">
            <a:off x="4754000" y="3530288"/>
            <a:ext cx="2147918" cy="11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20" name="0_1707392854">
            <a:hlinkClick r:id="" action="ppaction://media"/>
            <a:extLst>
              <a:ext uri="{FF2B5EF4-FFF2-40B4-BE49-F238E27FC236}">
                <a16:creationId xmlns:a16="http://schemas.microsoft.com/office/drawing/2014/main" id="{2A038C18-0250-89AA-DC28-359CEE7596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9888" y="2093716"/>
            <a:ext cx="6341682" cy="68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078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60091-B219-0ABD-9EE2-B87FD885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新看点</a:t>
            </a:r>
            <a:r>
              <a:rPr lang="en-US" altLang="zh-CN" dirty="0"/>
              <a:t>4 – </a:t>
            </a:r>
            <a:r>
              <a:rPr lang="zh-CN" altLang="en-US" dirty="0"/>
              <a:t>更专业的处理器开源</a:t>
            </a:r>
            <a:r>
              <a:rPr lang="en-US" altLang="zh-CN" dirty="0"/>
              <a:t>benchmark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E4AE9-F771-CDCB-D35E-3CECC91B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项目负责人</a:t>
            </a:r>
            <a:r>
              <a:rPr lang="en-US" altLang="zh-CN" dirty="0"/>
              <a:t>: </a:t>
            </a:r>
            <a:r>
              <a:rPr lang="zh-CN" altLang="en-US" dirty="0"/>
              <a:t>陈璐</a:t>
            </a:r>
            <a:r>
              <a:rPr lang="en-US" altLang="zh-CN" dirty="0"/>
              <a:t>, </a:t>
            </a:r>
            <a:r>
              <a:rPr lang="zh-CN" altLang="en-US" dirty="0"/>
              <a:t>博士生</a:t>
            </a:r>
            <a:r>
              <a:rPr lang="en-US" altLang="zh-CN" dirty="0"/>
              <a:t>@</a:t>
            </a:r>
            <a:r>
              <a:rPr lang="zh-CN" altLang="en-US" dirty="0"/>
              <a:t>中国科学院计算技术研究所</a:t>
            </a:r>
            <a:endParaRPr lang="en-US" altLang="zh-CN" dirty="0"/>
          </a:p>
          <a:p>
            <a:pPr lvl="1"/>
            <a:r>
              <a:rPr lang="zh-CN" altLang="en-US" dirty="0"/>
              <a:t>核心骨干</a:t>
            </a:r>
            <a:r>
              <a:rPr lang="en-US" altLang="zh-CN" dirty="0"/>
              <a:t>(</a:t>
            </a:r>
            <a:r>
              <a:rPr lang="zh-CN" altLang="en-US" dirty="0"/>
              <a:t>选自“一生一芯”优秀学员</a:t>
            </a:r>
            <a:r>
              <a:rPr lang="en-US" altLang="zh-CN" dirty="0"/>
              <a:t>): </a:t>
            </a:r>
            <a:r>
              <a:rPr lang="zh-CN" altLang="en-US" dirty="0"/>
              <a:t>晁宇龙</a:t>
            </a:r>
            <a:r>
              <a:rPr lang="en-US" altLang="zh-CN" dirty="0"/>
              <a:t>, </a:t>
            </a:r>
            <a:r>
              <a:rPr lang="zh-CN" altLang="en-US" dirty="0"/>
              <a:t>戴桂雨</a:t>
            </a:r>
            <a:r>
              <a:rPr lang="en-US" altLang="zh-CN" dirty="0"/>
              <a:t>, </a:t>
            </a:r>
            <a:r>
              <a:rPr lang="zh-CN" altLang="en-US" dirty="0"/>
              <a:t>王锐</a:t>
            </a:r>
            <a:r>
              <a:rPr lang="en-US" altLang="zh-CN" dirty="0"/>
              <a:t>, </a:t>
            </a:r>
            <a:r>
              <a:rPr lang="zh-CN" altLang="en-US" dirty="0"/>
              <a:t>魏人</a:t>
            </a:r>
            <a:endParaRPr lang="en-US" altLang="zh-CN" dirty="0"/>
          </a:p>
          <a:p>
            <a:pPr lvl="1"/>
            <a:r>
              <a:rPr lang="zh-CN" altLang="en-US" dirty="0"/>
              <a:t>技术顾问</a:t>
            </a:r>
            <a:r>
              <a:rPr lang="en-US" altLang="zh-CN" dirty="0"/>
              <a:t>: </a:t>
            </a:r>
            <a:r>
              <a:rPr lang="zh-CN" altLang="en-US" dirty="0"/>
              <a:t>周耀阳</a:t>
            </a:r>
            <a:r>
              <a:rPr lang="en-US" altLang="zh-CN" dirty="0"/>
              <a:t>, </a:t>
            </a:r>
            <a:r>
              <a:rPr lang="zh-CN" altLang="en-US" dirty="0"/>
              <a:t>博士</a:t>
            </a:r>
            <a:r>
              <a:rPr lang="en-US" altLang="zh-CN" dirty="0"/>
              <a:t>@</a:t>
            </a:r>
            <a:r>
              <a:rPr lang="zh-CN" altLang="en-US" dirty="0"/>
              <a:t>开源芯片研究院</a:t>
            </a:r>
            <a:r>
              <a:rPr lang="en-US" altLang="zh-CN" dirty="0"/>
              <a:t>, </a:t>
            </a:r>
            <a:r>
              <a:rPr lang="zh-CN" altLang="en-US" dirty="0"/>
              <a:t>香山处理器性能组组长</a:t>
            </a:r>
            <a:endParaRPr lang="en-US" altLang="zh-CN" dirty="0"/>
          </a:p>
          <a:p>
            <a:pPr lvl="3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覆盖访存单元</a:t>
            </a:r>
            <a:r>
              <a:rPr lang="en-US" altLang="zh-CN" dirty="0"/>
              <a:t>, </a:t>
            </a:r>
            <a:r>
              <a:rPr lang="zh-CN" altLang="en-US" dirty="0"/>
              <a:t>整数单元</a:t>
            </a:r>
            <a:r>
              <a:rPr lang="en-US" altLang="zh-CN" dirty="0"/>
              <a:t>, </a:t>
            </a:r>
            <a:r>
              <a:rPr lang="zh-CN" altLang="en-US" dirty="0"/>
              <a:t>浮点单元</a:t>
            </a:r>
            <a:r>
              <a:rPr lang="en-US" altLang="zh-CN" dirty="0"/>
              <a:t>,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/>
              <a:t>分支预测</a:t>
            </a:r>
            <a:r>
              <a:rPr lang="en-US" altLang="zh-CN" dirty="0"/>
              <a:t>, Cache</a:t>
            </a:r>
            <a:r>
              <a:rPr lang="zh-CN" altLang="en-US" dirty="0"/>
              <a:t>等多个处理器关键部件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提供香山等开源处理器的性能跑分</a:t>
            </a:r>
            <a:endParaRPr lang="en-US" altLang="zh-CN" dirty="0"/>
          </a:p>
          <a:p>
            <a:pPr lvl="1"/>
            <a:r>
              <a:rPr lang="zh-CN" altLang="en-US" dirty="0"/>
              <a:t>后续可支持性能打榜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CAD338C-DA66-5A1A-E4E4-CF1F4A35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92671"/>
              </p:ext>
            </p:extLst>
          </p:nvPr>
        </p:nvGraphicFramePr>
        <p:xfrm>
          <a:off x="685563" y="3673574"/>
          <a:ext cx="16238540" cy="15544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2184718">
                  <a:extLst>
                    <a:ext uri="{9D8B030D-6E8A-4147-A177-3AD203B41FA5}">
                      <a16:colId xmlns:a16="http://schemas.microsoft.com/office/drawing/2014/main" val="2516259430"/>
                    </a:ext>
                  </a:extLst>
                </a:gridCol>
                <a:gridCol w="2989580">
                  <a:extLst>
                    <a:ext uri="{9D8B030D-6E8A-4147-A177-3AD203B41FA5}">
                      <a16:colId xmlns:a16="http://schemas.microsoft.com/office/drawing/2014/main" val="16487086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0137093"/>
                    </a:ext>
                  </a:extLst>
                </a:gridCol>
                <a:gridCol w="2699068">
                  <a:extLst>
                    <a:ext uri="{9D8B030D-6E8A-4147-A177-3AD203B41FA5}">
                      <a16:colId xmlns:a16="http://schemas.microsoft.com/office/drawing/2014/main" val="318606813"/>
                    </a:ext>
                  </a:extLst>
                </a:gridCol>
                <a:gridCol w="2744153">
                  <a:extLst>
                    <a:ext uri="{9D8B030D-6E8A-4147-A177-3AD203B41FA5}">
                      <a16:colId xmlns:a16="http://schemas.microsoft.com/office/drawing/2014/main" val="208513669"/>
                    </a:ext>
                  </a:extLst>
                </a:gridCol>
                <a:gridCol w="289243">
                  <a:extLst>
                    <a:ext uri="{9D8B030D-6E8A-4147-A177-3AD203B41FA5}">
                      <a16:colId xmlns:a16="http://schemas.microsoft.com/office/drawing/2014/main" val="1499142750"/>
                    </a:ext>
                  </a:extLst>
                </a:gridCol>
                <a:gridCol w="2778443">
                  <a:extLst>
                    <a:ext uri="{9D8B030D-6E8A-4147-A177-3AD203B41FA5}">
                      <a16:colId xmlns:a16="http://schemas.microsoft.com/office/drawing/2014/main" val="521592593"/>
                    </a:ext>
                  </a:extLst>
                </a:gridCol>
                <a:gridCol w="2345055">
                  <a:extLst>
                    <a:ext uri="{9D8B030D-6E8A-4147-A177-3AD203B41FA5}">
                      <a16:colId xmlns:a16="http://schemas.microsoft.com/office/drawing/2014/main" val="28246826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前端密集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计算密集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访存密集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29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分支密集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编译器</a:t>
                      </a: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en-US" altLang="zh-CN" sz="2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gobmk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整数密集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hmmer</a:t>
                      </a: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h264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流式内存访问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stream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3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err="1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ICache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压力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自制</a:t>
                      </a: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RTL</a:t>
                      </a: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仿真器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浮点密集</a:t>
                      </a:r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</a:t>
                      </a:r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GEMM, Stencil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不规则内存访问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mcf</a:t>
                      </a: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，图算法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94093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1CF60E9-DB9D-E98C-05FD-A8BA7124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109" y="6147879"/>
            <a:ext cx="6447665" cy="2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学习路线图</a:t>
            </a:r>
            <a:r>
              <a:rPr lang="en-US" altLang="zh-CN" dirty="0"/>
              <a:t>(</a:t>
            </a:r>
            <a:r>
              <a:rPr lang="zh-CN" altLang="en-US" dirty="0"/>
              <a:t>以学习到</a:t>
            </a:r>
            <a:r>
              <a:rPr lang="en-US" altLang="zh-CN" dirty="0"/>
              <a:t>A</a:t>
            </a:r>
            <a:r>
              <a:rPr lang="zh-CN" altLang="en-US" dirty="0"/>
              <a:t>阶段后流片为例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6" name="折角形 5"/>
          <p:cNvSpPr/>
          <p:nvPr/>
        </p:nvSpPr>
        <p:spPr bwMode="auto">
          <a:xfrm>
            <a:off x="1104898" y="1605863"/>
            <a:ext cx="1012371" cy="1720370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marL="342900" indent="-342900" algn="l" defTabSz="9144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  <a:p>
            <a:pPr marL="342900" indent="-342900" algn="l" defTabSz="9144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  <a:p>
            <a:pPr marL="342900" indent="-342900" algn="l" defTabSz="9144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611084" y="3401535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409384" y="3985795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填写报名问卷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071256" y="3401534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2715984" y="1571907"/>
            <a:ext cx="2710543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err="1"/>
              <a:t>sh</a:t>
            </a:r>
            <a:r>
              <a:rPr lang="en-US" altLang="zh-CN" sz="1800" dirty="0"/>
              <a:t> $ cat </a:t>
            </a:r>
            <a:r>
              <a:rPr lang="en-US" altLang="zh-CN" sz="1800" dirty="0" err="1"/>
              <a:t>hello.c</a:t>
            </a:r>
            <a:endParaRPr lang="en-US" altLang="zh-CN" sz="1800" dirty="0"/>
          </a:p>
          <a:p>
            <a:pPr algn="l"/>
            <a:r>
              <a:rPr lang="en-US" altLang="zh-CN" sz="1800" dirty="0"/>
              <a:t>#include &lt;</a:t>
            </a:r>
            <a:r>
              <a:rPr lang="en-US" altLang="zh-CN" sz="1800" dirty="0" err="1"/>
              <a:t>stdio.h</a:t>
            </a:r>
            <a:r>
              <a:rPr lang="en-US" altLang="zh-CN" sz="1800" dirty="0"/>
              <a:t>&gt;</a:t>
            </a:r>
          </a:p>
          <a:p>
            <a:pPr algn="l"/>
            <a:r>
              <a:rPr lang="en-US" altLang="zh-CN" sz="1800" dirty="0" err="1"/>
              <a:t>int</a:t>
            </a:r>
            <a:r>
              <a:rPr lang="en-US" altLang="zh-CN" sz="1800" dirty="0"/>
              <a:t> main() {</a:t>
            </a:r>
          </a:p>
          <a:p>
            <a:pPr algn="l"/>
            <a:r>
              <a:rPr lang="en-US" altLang="zh-CN" sz="1800" dirty="0"/>
              <a:t>  </a:t>
            </a:r>
            <a:r>
              <a:rPr lang="en-US" altLang="zh-CN" sz="1800" dirty="0" err="1"/>
              <a:t>printf</a:t>
            </a:r>
            <a:r>
              <a:rPr lang="en-US" altLang="zh-CN" sz="1800" dirty="0"/>
              <a:t>(“Hello YSYX!\n”);</a:t>
            </a:r>
          </a:p>
          <a:p>
            <a:pPr algn="l"/>
            <a:r>
              <a:rPr lang="en-US" altLang="zh-CN" sz="1800" dirty="0"/>
              <a:t>  return 0;</a:t>
            </a:r>
          </a:p>
          <a:p>
            <a:pPr algn="l"/>
            <a:r>
              <a:rPr lang="en-US" altLang="zh-CN" sz="1800" dirty="0"/>
              <a:t>}</a:t>
            </a:r>
            <a:endParaRPr lang="zh-CN" altLang="en-US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869556" y="3973734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预学习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3928" y="1264164"/>
            <a:ext cx="2199957" cy="206206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 bwMode="auto">
          <a:xfrm>
            <a:off x="6466112" y="3401533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笑脸 14"/>
          <p:cNvSpPr/>
          <p:nvPr/>
        </p:nvSpPr>
        <p:spPr bwMode="auto">
          <a:xfrm>
            <a:off x="5927271" y="2169609"/>
            <a:ext cx="1088571" cy="1088571"/>
          </a:xfrm>
          <a:prstGeom prst="smileyF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2954" y="3973734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入学答辩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8577941" y="3401533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文本框 17"/>
          <p:cNvSpPr txBox="1"/>
          <p:nvPr/>
        </p:nvSpPr>
        <p:spPr>
          <a:xfrm>
            <a:off x="7376242" y="3985795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D/C/B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11182811" y="3401534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Picture 2" descr="\\VBOXSVR\winD\temp\Pictures\Screenshot from 2014-10-31 00:14:1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151" y="1867237"/>
            <a:ext cx="2325320" cy="14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9981112" y="3996798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5b0988e595225.cdn.sohucs.com/images/20170927/5be870dbeb3f4650b52261e6d0bd658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1778" y="1967787"/>
            <a:ext cx="1736033" cy="13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 bwMode="auto">
          <a:xfrm>
            <a:off x="13439795" y="3401534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文本框 24"/>
          <p:cNvSpPr txBox="1"/>
          <p:nvPr/>
        </p:nvSpPr>
        <p:spPr>
          <a:xfrm>
            <a:off x="12238096" y="3996798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代码调试考核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[~45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16540" y="1493892"/>
            <a:ext cx="2017153" cy="1841688"/>
            <a:chOff x="14420130" y="4117652"/>
            <a:chExt cx="2017153" cy="1841688"/>
          </a:xfrm>
        </p:grpSpPr>
        <p:sp>
          <p:nvSpPr>
            <p:cNvPr id="26" name="矩形 25"/>
            <p:cNvSpPr/>
            <p:nvPr/>
          </p:nvSpPr>
          <p:spPr bwMode="auto">
            <a:xfrm>
              <a:off x="14420130" y="4117652"/>
              <a:ext cx="2017153" cy="1841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4420130" y="4129971"/>
              <a:ext cx="491962" cy="62956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PLL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15063866" y="4219962"/>
              <a:ext cx="541955" cy="404942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5768966" y="4223004"/>
              <a:ext cx="587339" cy="404942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5790738" y="4756213"/>
              <a:ext cx="587339" cy="550524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4513595" y="4856141"/>
              <a:ext cx="587339" cy="404942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5217788" y="4808453"/>
              <a:ext cx="453349" cy="477733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14434187" y="5624744"/>
              <a:ext cx="587339" cy="23993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VGA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 bwMode="auto">
            <a:xfrm>
              <a:off x="15066616" y="5624744"/>
              <a:ext cx="640100" cy="23993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UART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 bwMode="auto">
            <a:xfrm>
              <a:off x="15762080" y="5624168"/>
              <a:ext cx="640100" cy="23993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SPI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15538106" y="3411217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文本框 40"/>
          <p:cNvSpPr txBox="1"/>
          <p:nvPr/>
        </p:nvSpPr>
        <p:spPr>
          <a:xfrm>
            <a:off x="14336407" y="4006481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576751" y="5735829"/>
            <a:ext cx="1537439" cy="225235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035" y="5991453"/>
            <a:ext cx="1473012" cy="149075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819" y="5997691"/>
            <a:ext cx="1589872" cy="145907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76" y="5964994"/>
            <a:ext cx="2432585" cy="170072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15503" y="5996741"/>
            <a:ext cx="1719258" cy="1480601"/>
          </a:xfrm>
          <a:prstGeom prst="rect">
            <a:avLst/>
          </a:prstGeom>
        </p:spPr>
      </p:pic>
      <p:cxnSp>
        <p:nvCxnSpPr>
          <p:cNvPr id="49" name="直接箭头连接符 48"/>
          <p:cNvCxnSpPr/>
          <p:nvPr/>
        </p:nvCxnSpPr>
        <p:spPr bwMode="auto">
          <a:xfrm>
            <a:off x="838198" y="7985245"/>
            <a:ext cx="1576251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50" name="直接连接符 49"/>
          <p:cNvCxnSpPr/>
          <p:nvPr/>
        </p:nvCxnSpPr>
        <p:spPr bwMode="auto">
          <a:xfrm>
            <a:off x="1611084" y="7717958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文本框 50"/>
          <p:cNvSpPr txBox="1"/>
          <p:nvPr/>
        </p:nvSpPr>
        <p:spPr>
          <a:xfrm>
            <a:off x="409384" y="8302218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后端物理设计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5134756" y="7708276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文本框 52"/>
          <p:cNvSpPr txBox="1"/>
          <p:nvPr/>
        </p:nvSpPr>
        <p:spPr>
          <a:xfrm>
            <a:off x="3933056" y="8280476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投片生产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[2~4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9214068" y="7717108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文本框 56"/>
          <p:cNvSpPr txBox="1"/>
          <p:nvPr/>
        </p:nvSpPr>
        <p:spPr>
          <a:xfrm>
            <a:off x="8012369" y="8301370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芯片封装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>
            <a:off x="12345471" y="7717957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文本框 60"/>
          <p:cNvSpPr txBox="1"/>
          <p:nvPr/>
        </p:nvSpPr>
        <p:spPr>
          <a:xfrm>
            <a:off x="11143772" y="8313221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板卡基础测试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/>
          <p:nvPr/>
        </p:nvCxnSpPr>
        <p:spPr bwMode="auto">
          <a:xfrm>
            <a:off x="15117936" y="7726252"/>
            <a:ext cx="0" cy="534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文本框 62"/>
          <p:cNvSpPr txBox="1"/>
          <p:nvPr/>
        </p:nvSpPr>
        <p:spPr>
          <a:xfrm>
            <a:off x="13916237" y="8321516"/>
            <a:ext cx="2403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板卡系统测试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[~1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s://t11.baidu.com/it/u=2702060621,160199926&amp;fm=30&amp;app=106&amp;f=JPEG?w=440&amp;h=294&amp;s=22A2D403688A874D4C24A9B90300400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069" y="5883779"/>
            <a:ext cx="2394126" cy="15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6830" y="5751181"/>
            <a:ext cx="2845861" cy="1936533"/>
          </a:xfrm>
          <a:prstGeom prst="rect">
            <a:avLst/>
          </a:prstGeom>
        </p:spPr>
      </p:pic>
      <p:sp>
        <p:nvSpPr>
          <p:cNvPr id="42" name="左大括号 41"/>
          <p:cNvSpPr/>
          <p:nvPr/>
        </p:nvSpPr>
        <p:spPr bwMode="auto">
          <a:xfrm rot="16200000">
            <a:off x="5009708" y="5436714"/>
            <a:ext cx="258079" cy="4212692"/>
          </a:xfrm>
          <a:prstGeom prst="leftBrace">
            <a:avLst>
              <a:gd name="adj1" fmla="val 12731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7" name="左大括号 66"/>
          <p:cNvSpPr/>
          <p:nvPr/>
        </p:nvSpPr>
        <p:spPr bwMode="auto">
          <a:xfrm rot="16200000">
            <a:off x="9085479" y="5970844"/>
            <a:ext cx="258079" cy="3185057"/>
          </a:xfrm>
          <a:prstGeom prst="leftBrace">
            <a:avLst>
              <a:gd name="adj1" fmla="val 12731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 bwMode="auto">
          <a:xfrm>
            <a:off x="16572448" y="3648500"/>
            <a:ext cx="0" cy="20106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68" name="直接连接符 67"/>
          <p:cNvCxnSpPr/>
          <p:nvPr/>
        </p:nvCxnSpPr>
        <p:spPr bwMode="auto">
          <a:xfrm>
            <a:off x="184368" y="5666412"/>
            <a:ext cx="0" cy="233566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69" name="直接连接符 68"/>
          <p:cNvCxnSpPr/>
          <p:nvPr/>
        </p:nvCxnSpPr>
        <p:spPr bwMode="auto">
          <a:xfrm>
            <a:off x="184368" y="7981753"/>
            <a:ext cx="65383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triangle" w="med" len="med"/>
          </a:ln>
        </p:spPr>
      </p:cxnSp>
      <p:cxnSp>
        <p:nvCxnSpPr>
          <p:cNvPr id="70" name="直接连接符 69"/>
          <p:cNvCxnSpPr/>
          <p:nvPr/>
        </p:nvCxnSpPr>
        <p:spPr bwMode="auto">
          <a:xfrm>
            <a:off x="224284" y="5666412"/>
            <a:ext cx="1633988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5" name="直接箭头连接符 4"/>
          <p:cNvCxnSpPr/>
          <p:nvPr/>
        </p:nvCxnSpPr>
        <p:spPr bwMode="auto">
          <a:xfrm>
            <a:off x="838198" y="3668822"/>
            <a:ext cx="1576251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71" name="直接连接符 70"/>
          <p:cNvCxnSpPr/>
          <p:nvPr/>
        </p:nvCxnSpPr>
        <p:spPr bwMode="auto">
          <a:xfrm>
            <a:off x="9858389" y="3655792"/>
            <a:ext cx="0" cy="14618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72" name="直接连接符 71"/>
          <p:cNvCxnSpPr/>
          <p:nvPr/>
        </p:nvCxnSpPr>
        <p:spPr bwMode="auto">
          <a:xfrm>
            <a:off x="12238096" y="3719838"/>
            <a:ext cx="0" cy="14618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ysDash"/>
            <a:round/>
            <a:headEnd type="arrow" w="med" len="med"/>
            <a:tailEnd type="none" w="med" len="med"/>
          </a:ln>
        </p:spPr>
      </p:cxnSp>
      <p:cxnSp>
        <p:nvCxnSpPr>
          <p:cNvPr id="73" name="直接连接符 72"/>
          <p:cNvCxnSpPr/>
          <p:nvPr/>
        </p:nvCxnSpPr>
        <p:spPr bwMode="auto">
          <a:xfrm>
            <a:off x="9858389" y="5117690"/>
            <a:ext cx="237970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764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F2706-78BF-0DA0-0462-F0998415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认证和流片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61A74-5BE6-6304-74F6-6A60B228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认证要求</a:t>
            </a:r>
            <a:r>
              <a:rPr lang="en-US" altLang="zh-CN" dirty="0"/>
              <a:t>: </a:t>
            </a:r>
            <a:r>
              <a:rPr lang="zh-CN" altLang="en-US" dirty="0"/>
              <a:t>完成相应学习内容并通过</a:t>
            </a:r>
            <a:r>
              <a:rPr lang="zh-CN" altLang="en-US" b="1" dirty="0">
                <a:solidFill>
                  <a:srgbClr val="C00000"/>
                </a:solidFill>
              </a:rPr>
              <a:t>认证考核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形式</a:t>
            </a:r>
            <a:r>
              <a:rPr lang="en-US" altLang="zh-CN" dirty="0"/>
              <a:t>: </a:t>
            </a:r>
            <a:r>
              <a:rPr lang="zh-CN" altLang="en-US" dirty="0"/>
              <a:t>答辩</a:t>
            </a:r>
            <a:r>
              <a:rPr lang="en-US" altLang="zh-CN" dirty="0"/>
              <a:t>+</a:t>
            </a:r>
            <a:r>
              <a:rPr lang="zh-CN" altLang="en-US" dirty="0"/>
              <a:t>代码展示</a:t>
            </a:r>
            <a:r>
              <a:rPr lang="en-US" altLang="zh-CN" dirty="0"/>
              <a:t>+</a:t>
            </a:r>
            <a:r>
              <a:rPr lang="zh-CN" altLang="en-US" dirty="0"/>
              <a:t>评委提问</a:t>
            </a:r>
            <a:endParaRPr lang="en-US" altLang="zh-CN" dirty="0"/>
          </a:p>
          <a:p>
            <a:r>
              <a:rPr lang="zh-CN" altLang="en-US" dirty="0"/>
              <a:t>流片要求</a:t>
            </a:r>
            <a:r>
              <a:rPr lang="en-US" altLang="zh-CN" dirty="0"/>
              <a:t>: </a:t>
            </a:r>
            <a:r>
              <a:rPr lang="zh-CN" altLang="en-US" dirty="0"/>
              <a:t>完成相应学习内容并通过</a:t>
            </a:r>
            <a:r>
              <a:rPr lang="zh-CN" altLang="en-US" b="1" dirty="0">
                <a:solidFill>
                  <a:srgbClr val="C00000"/>
                </a:solidFill>
              </a:rPr>
              <a:t>流片考核</a:t>
            </a:r>
            <a:endParaRPr lang="en-US" altLang="zh-CN" b="1" dirty="0">
              <a:solidFill>
                <a:srgbClr val="C00000"/>
              </a:solidFill>
            </a:endParaRPr>
          </a:p>
          <a:p>
            <a:pPr lvl="1"/>
            <a:r>
              <a:rPr lang="zh-CN" altLang="en-US" dirty="0"/>
              <a:t>形式</a:t>
            </a:r>
            <a:r>
              <a:rPr lang="en-US" altLang="zh-CN" dirty="0"/>
              <a:t>: </a:t>
            </a:r>
            <a:r>
              <a:rPr lang="zh-CN" altLang="en-US" dirty="0"/>
              <a:t>在线代码调试考核</a:t>
            </a:r>
            <a:r>
              <a:rPr lang="en-US" altLang="zh-CN" dirty="0"/>
              <a:t>+</a:t>
            </a:r>
            <a:r>
              <a:rPr lang="zh-CN" altLang="en-US" dirty="0"/>
              <a:t>答辩</a:t>
            </a:r>
            <a:endParaRPr lang="en-US" altLang="zh-CN" dirty="0"/>
          </a:p>
          <a:p>
            <a:pPr lvl="1"/>
            <a:r>
              <a:rPr lang="zh-CN" altLang="en-US" dirty="0"/>
              <a:t>通过后自动获得相应认证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C1E053-74D9-EB3B-40D1-A59F1A710720}"/>
              </a:ext>
            </a:extLst>
          </p:cNvPr>
          <p:cNvSpPr txBox="1"/>
          <p:nvPr/>
        </p:nvSpPr>
        <p:spPr>
          <a:xfrm>
            <a:off x="339649" y="6740094"/>
            <a:ext cx="203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预学习阶段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F4CD7C8-5D91-D615-345D-FAC694D384A0}"/>
              </a:ext>
            </a:extLst>
          </p:cNvPr>
          <p:cNvSpPr/>
          <p:nvPr/>
        </p:nvSpPr>
        <p:spPr bwMode="auto">
          <a:xfrm>
            <a:off x="495300" y="7281595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数列求和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D62CB4D-FFC3-8838-8446-E81B40975D2A}"/>
              </a:ext>
            </a:extLst>
          </p:cNvPr>
          <p:cNvSpPr/>
          <p:nvPr/>
        </p:nvSpPr>
        <p:spPr bwMode="auto">
          <a:xfrm>
            <a:off x="495300" y="7898179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条指令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AA7BF7C-B510-0BE5-EBC2-2BEDF24C524B}"/>
              </a:ext>
            </a:extLst>
          </p:cNvPr>
          <p:cNvSpPr/>
          <p:nvPr/>
        </p:nvSpPr>
        <p:spPr bwMode="auto">
          <a:xfrm>
            <a:off x="2661391" y="7300933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条指令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0818041-CA87-B115-5ABC-A417F38862E0}"/>
              </a:ext>
            </a:extLst>
          </p:cNvPr>
          <p:cNvSpPr/>
          <p:nvPr/>
        </p:nvSpPr>
        <p:spPr bwMode="auto">
          <a:xfrm>
            <a:off x="2661391" y="7905166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3BB191-962F-7106-909D-4C1861A950D2}"/>
              </a:ext>
            </a:extLst>
          </p:cNvPr>
          <p:cNvSpPr/>
          <p:nvPr/>
        </p:nvSpPr>
        <p:spPr bwMode="auto">
          <a:xfrm>
            <a:off x="2661389" y="8518882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9956976-E38B-5C06-0C97-77892A405992}"/>
              </a:ext>
            </a:extLst>
          </p:cNvPr>
          <p:cNvSpPr/>
          <p:nvPr/>
        </p:nvSpPr>
        <p:spPr bwMode="auto">
          <a:xfrm>
            <a:off x="4849054" y="6674864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92E7965-359C-8C9A-4405-44637D009F60}"/>
              </a:ext>
            </a:extLst>
          </p:cNvPr>
          <p:cNvSpPr/>
          <p:nvPr/>
        </p:nvSpPr>
        <p:spPr bwMode="auto">
          <a:xfrm>
            <a:off x="4849054" y="7291448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RV32E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(45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67D373F-01BE-1025-6423-0170EC0B788B}"/>
              </a:ext>
            </a:extLst>
          </p:cNvPr>
          <p:cNvSpPr/>
          <p:nvPr/>
        </p:nvSpPr>
        <p:spPr bwMode="auto">
          <a:xfrm>
            <a:off x="4849052" y="7905164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9E091DD-1105-16BD-F5F0-B67783F765FC}"/>
              </a:ext>
            </a:extLst>
          </p:cNvPr>
          <p:cNvSpPr/>
          <p:nvPr/>
        </p:nvSpPr>
        <p:spPr bwMode="auto">
          <a:xfrm>
            <a:off x="4849050" y="8518882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626F08D-F319-7604-5756-091A950B642B}"/>
              </a:ext>
            </a:extLst>
          </p:cNvPr>
          <p:cNvSpPr/>
          <p:nvPr/>
        </p:nvSpPr>
        <p:spPr bwMode="auto">
          <a:xfrm>
            <a:off x="495081" y="8518882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36F634-C16B-B427-13AF-B165F0A8FB5D}"/>
              </a:ext>
            </a:extLst>
          </p:cNvPr>
          <p:cNvSpPr txBox="1"/>
          <p:nvPr/>
        </p:nvSpPr>
        <p:spPr>
          <a:xfrm>
            <a:off x="2668316" y="6148534"/>
            <a:ext cx="168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C9C6E9D-01C6-430B-60A3-ABBFB0DE90A3}"/>
              </a:ext>
            </a:extLst>
          </p:cNvPr>
          <p:cNvSpPr/>
          <p:nvPr/>
        </p:nvSpPr>
        <p:spPr bwMode="auto">
          <a:xfrm>
            <a:off x="2668316" y="6687217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F163A0-DA77-5583-4E9E-417A4199DB7B}"/>
              </a:ext>
            </a:extLst>
          </p:cNvPr>
          <p:cNvSpPr txBox="1"/>
          <p:nvPr/>
        </p:nvSpPr>
        <p:spPr>
          <a:xfrm>
            <a:off x="4849048" y="5521396"/>
            <a:ext cx="21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E5795B2-CDE6-F1E3-1A02-EAED1CE23B95}"/>
              </a:ext>
            </a:extLst>
          </p:cNvPr>
          <p:cNvSpPr/>
          <p:nvPr/>
        </p:nvSpPr>
        <p:spPr bwMode="auto">
          <a:xfrm>
            <a:off x="4849050" y="6056179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AC06ECB-EE82-5771-47EC-BBBC2662D031}"/>
              </a:ext>
            </a:extLst>
          </p:cNvPr>
          <p:cNvSpPr/>
          <p:nvPr/>
        </p:nvSpPr>
        <p:spPr bwMode="auto">
          <a:xfrm>
            <a:off x="7478226" y="6061143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F482D4A-F97F-41A4-EF5D-7FBD0A93155C}"/>
              </a:ext>
            </a:extLst>
          </p:cNvPr>
          <p:cNvSpPr/>
          <p:nvPr/>
        </p:nvSpPr>
        <p:spPr bwMode="auto">
          <a:xfrm>
            <a:off x="7478226" y="6677729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RV32E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(45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3D8D8AF-0B13-AD43-3003-87E11D9F65F8}"/>
              </a:ext>
            </a:extLst>
          </p:cNvPr>
          <p:cNvSpPr/>
          <p:nvPr/>
        </p:nvSpPr>
        <p:spPr bwMode="auto">
          <a:xfrm>
            <a:off x="7478224" y="7291448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+cache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C6424AE-6D84-6F59-CF5B-D5323D510355}"/>
              </a:ext>
            </a:extLst>
          </p:cNvPr>
          <p:cNvSpPr/>
          <p:nvPr/>
        </p:nvSpPr>
        <p:spPr bwMode="auto">
          <a:xfrm>
            <a:off x="7478222" y="7905164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8C3F32B-CEE0-C719-9C22-B9CC047DD2AA}"/>
              </a:ext>
            </a:extLst>
          </p:cNvPr>
          <p:cNvSpPr txBox="1"/>
          <p:nvPr/>
        </p:nvSpPr>
        <p:spPr>
          <a:xfrm>
            <a:off x="7475975" y="4913401"/>
            <a:ext cx="260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4E90D71-83AF-A5C1-03B2-46D3AECD23EF}"/>
              </a:ext>
            </a:extLst>
          </p:cNvPr>
          <p:cNvSpPr/>
          <p:nvPr/>
        </p:nvSpPr>
        <p:spPr bwMode="auto">
          <a:xfrm>
            <a:off x="7478222" y="5454819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9FE448F-C20C-D7A0-6366-6E1CCF96655B}"/>
              </a:ext>
            </a:extLst>
          </p:cNvPr>
          <p:cNvSpPr/>
          <p:nvPr/>
        </p:nvSpPr>
        <p:spPr bwMode="auto">
          <a:xfrm>
            <a:off x="7475976" y="8518590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FA7F269-9D5A-1658-B19D-15405CF2A2B5}"/>
              </a:ext>
            </a:extLst>
          </p:cNvPr>
          <p:cNvSpPr/>
          <p:nvPr/>
        </p:nvSpPr>
        <p:spPr bwMode="auto">
          <a:xfrm>
            <a:off x="10607998" y="5461878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OS/Linux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F2777DA4-6A72-9726-6B7D-DCC6BA6EC434}"/>
              </a:ext>
            </a:extLst>
          </p:cNvPr>
          <p:cNvSpPr/>
          <p:nvPr/>
        </p:nvSpPr>
        <p:spPr bwMode="auto">
          <a:xfrm>
            <a:off x="10613496" y="7300385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+cache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6ED8410-9428-4EEF-3136-07D99777D54B}"/>
              </a:ext>
            </a:extLst>
          </p:cNvPr>
          <p:cNvSpPr/>
          <p:nvPr/>
        </p:nvSpPr>
        <p:spPr bwMode="auto">
          <a:xfrm>
            <a:off x="10607996" y="6094093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RV32GC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(~100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特权级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+MMU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43069324-5E56-B2CE-AA1B-FEB25C3A967F}"/>
              </a:ext>
            </a:extLst>
          </p:cNvPr>
          <p:cNvSpPr/>
          <p:nvPr/>
        </p:nvSpPr>
        <p:spPr bwMode="auto">
          <a:xfrm>
            <a:off x="10607994" y="7911386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9B80D6A-C18F-5B29-5414-EBA4D816D2F6}"/>
              </a:ext>
            </a:extLst>
          </p:cNvPr>
          <p:cNvSpPr txBox="1"/>
          <p:nvPr/>
        </p:nvSpPr>
        <p:spPr>
          <a:xfrm>
            <a:off x="10607993" y="4335360"/>
            <a:ext cx="29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5247CB8-DA08-8311-1705-3D1DB781D85A}"/>
              </a:ext>
            </a:extLst>
          </p:cNvPr>
          <p:cNvSpPr/>
          <p:nvPr/>
        </p:nvSpPr>
        <p:spPr bwMode="auto">
          <a:xfrm>
            <a:off x="10607994" y="4855557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仙剑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/Debian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5F2905C-0BC5-C998-1CEC-410A1089FC77}"/>
              </a:ext>
            </a:extLst>
          </p:cNvPr>
          <p:cNvSpPr/>
          <p:nvPr/>
        </p:nvSpPr>
        <p:spPr bwMode="auto">
          <a:xfrm>
            <a:off x="10605748" y="8524811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FAE473F-EC57-42CF-CC76-1C9580A93711}"/>
              </a:ext>
            </a:extLst>
          </p:cNvPr>
          <p:cNvSpPr/>
          <p:nvPr/>
        </p:nvSpPr>
        <p:spPr bwMode="auto">
          <a:xfrm>
            <a:off x="14065557" y="4846945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OS/Linux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AE814AB-E749-0B8B-B2D1-26DF7516FD5D}"/>
              </a:ext>
            </a:extLst>
          </p:cNvPr>
          <p:cNvSpPr/>
          <p:nvPr/>
        </p:nvSpPr>
        <p:spPr bwMode="auto">
          <a:xfrm>
            <a:off x="14065555" y="5466803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RV32GC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(~100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特权级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+MMU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0621C82-EAA0-559B-7A59-DA0D98632B5B}"/>
              </a:ext>
            </a:extLst>
          </p:cNvPr>
          <p:cNvSpPr/>
          <p:nvPr/>
        </p:nvSpPr>
        <p:spPr bwMode="auto">
          <a:xfrm>
            <a:off x="14065553" y="7901936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78EB300-5723-CEE0-62CD-D81FF94749F6}"/>
              </a:ext>
            </a:extLst>
          </p:cNvPr>
          <p:cNvSpPr txBox="1"/>
          <p:nvPr/>
        </p:nvSpPr>
        <p:spPr>
          <a:xfrm>
            <a:off x="14065552" y="3720427"/>
            <a:ext cx="29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18B5BDE-CF9A-E431-C8A3-C77BDC8DD0D6}"/>
              </a:ext>
            </a:extLst>
          </p:cNvPr>
          <p:cNvSpPr/>
          <p:nvPr/>
        </p:nvSpPr>
        <p:spPr bwMode="auto">
          <a:xfrm>
            <a:off x="14065553" y="4240624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仙剑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/Debian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5D4D0A8F-0C07-5451-79BC-C8E64AC28381}"/>
              </a:ext>
            </a:extLst>
          </p:cNvPr>
          <p:cNvSpPr/>
          <p:nvPr/>
        </p:nvSpPr>
        <p:spPr bwMode="auto">
          <a:xfrm>
            <a:off x="14063307" y="8515361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E08310E-0913-2793-37E4-A1FDB5AB81DB}"/>
              </a:ext>
            </a:extLst>
          </p:cNvPr>
          <p:cNvSpPr/>
          <p:nvPr/>
        </p:nvSpPr>
        <p:spPr bwMode="auto">
          <a:xfrm>
            <a:off x="14065580" y="6678229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乱序超标量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体系结构优化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55E5331-206B-1182-E2FA-43E3AB986E95}"/>
              </a:ext>
            </a:extLst>
          </p:cNvPr>
          <p:cNvCxnSpPr>
            <a:cxnSpLocks/>
          </p:cNvCxnSpPr>
          <p:nvPr/>
        </p:nvCxnSpPr>
        <p:spPr bwMode="auto">
          <a:xfrm>
            <a:off x="339649" y="6671754"/>
            <a:ext cx="20316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1CAFD82-8B48-7EF9-069C-E43308E21C69}"/>
              </a:ext>
            </a:extLst>
          </p:cNvPr>
          <p:cNvCxnSpPr>
            <a:cxnSpLocks/>
          </p:cNvCxnSpPr>
          <p:nvPr/>
        </p:nvCxnSpPr>
        <p:spPr bwMode="auto">
          <a:xfrm>
            <a:off x="2371253" y="6120989"/>
            <a:ext cx="21536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388C48D-D385-45B6-384B-2BD9DDFE49FE}"/>
              </a:ext>
            </a:extLst>
          </p:cNvPr>
          <p:cNvCxnSpPr>
            <a:cxnSpLocks/>
          </p:cNvCxnSpPr>
          <p:nvPr/>
        </p:nvCxnSpPr>
        <p:spPr bwMode="auto">
          <a:xfrm>
            <a:off x="4524916" y="5516604"/>
            <a:ext cx="2619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D554235-B26A-89DA-663D-1987F8EC9681}"/>
              </a:ext>
            </a:extLst>
          </p:cNvPr>
          <p:cNvCxnSpPr>
            <a:cxnSpLocks/>
          </p:cNvCxnSpPr>
          <p:nvPr/>
        </p:nvCxnSpPr>
        <p:spPr bwMode="auto">
          <a:xfrm>
            <a:off x="7144549" y="4877148"/>
            <a:ext cx="30992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9B2EF29D-C2D6-6ECE-F14E-855CABF2A1E0}"/>
              </a:ext>
            </a:extLst>
          </p:cNvPr>
          <p:cNvCxnSpPr>
            <a:cxnSpLocks/>
          </p:cNvCxnSpPr>
          <p:nvPr/>
        </p:nvCxnSpPr>
        <p:spPr bwMode="auto">
          <a:xfrm>
            <a:off x="13765427" y="3720427"/>
            <a:ext cx="32575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8DF9278-92EF-38A7-ED4C-52B2E776A941}"/>
              </a:ext>
            </a:extLst>
          </p:cNvPr>
          <p:cNvCxnSpPr>
            <a:cxnSpLocks/>
          </p:cNvCxnSpPr>
          <p:nvPr/>
        </p:nvCxnSpPr>
        <p:spPr bwMode="auto">
          <a:xfrm>
            <a:off x="2362306" y="6120989"/>
            <a:ext cx="0" cy="5662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64844C3-1F6C-4699-BE61-6511AEB2D4D9}"/>
              </a:ext>
            </a:extLst>
          </p:cNvPr>
          <p:cNvCxnSpPr>
            <a:cxnSpLocks/>
          </p:cNvCxnSpPr>
          <p:nvPr/>
        </p:nvCxnSpPr>
        <p:spPr bwMode="auto">
          <a:xfrm>
            <a:off x="4524916" y="5527022"/>
            <a:ext cx="0" cy="5939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9D90AC7-38B1-7872-1F4B-59058D902720}"/>
              </a:ext>
            </a:extLst>
          </p:cNvPr>
          <p:cNvCxnSpPr>
            <a:cxnSpLocks/>
          </p:cNvCxnSpPr>
          <p:nvPr/>
        </p:nvCxnSpPr>
        <p:spPr bwMode="auto">
          <a:xfrm>
            <a:off x="7144549" y="4897004"/>
            <a:ext cx="0" cy="61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75CA65D2-606D-0435-7E59-E9B18553BF75}"/>
              </a:ext>
            </a:extLst>
          </p:cNvPr>
          <p:cNvCxnSpPr>
            <a:cxnSpLocks/>
          </p:cNvCxnSpPr>
          <p:nvPr/>
        </p:nvCxnSpPr>
        <p:spPr bwMode="auto">
          <a:xfrm>
            <a:off x="10243751" y="4294789"/>
            <a:ext cx="0" cy="594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CD0C0FF6-0FE4-39A6-204A-5EC24F70B9F7}"/>
              </a:ext>
            </a:extLst>
          </p:cNvPr>
          <p:cNvCxnSpPr>
            <a:cxnSpLocks/>
          </p:cNvCxnSpPr>
          <p:nvPr/>
        </p:nvCxnSpPr>
        <p:spPr bwMode="auto">
          <a:xfrm>
            <a:off x="10231394" y="4294789"/>
            <a:ext cx="35340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0084E300-ECF4-0482-0053-7C481C125D43}"/>
              </a:ext>
            </a:extLst>
          </p:cNvPr>
          <p:cNvCxnSpPr>
            <a:cxnSpLocks/>
          </p:cNvCxnSpPr>
          <p:nvPr/>
        </p:nvCxnSpPr>
        <p:spPr bwMode="auto">
          <a:xfrm>
            <a:off x="13765427" y="3697036"/>
            <a:ext cx="0" cy="594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0C10E907-2528-3669-FE47-9EFDA59B5ABA}"/>
              </a:ext>
            </a:extLst>
          </p:cNvPr>
          <p:cNvSpPr/>
          <p:nvPr/>
        </p:nvSpPr>
        <p:spPr bwMode="auto">
          <a:xfrm>
            <a:off x="2362306" y="6106450"/>
            <a:ext cx="125287" cy="30427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4C4C3247-B123-BBC7-AA2D-D85ACE5FBF6D}"/>
              </a:ext>
            </a:extLst>
          </p:cNvPr>
          <p:cNvCxnSpPr/>
          <p:nvPr/>
        </p:nvCxnSpPr>
        <p:spPr bwMode="auto">
          <a:xfrm>
            <a:off x="1890584" y="5527022"/>
            <a:ext cx="471722" cy="517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CEE229AD-6F21-F77F-1A07-6F64CC4402E5}"/>
              </a:ext>
            </a:extLst>
          </p:cNvPr>
          <p:cNvSpPr txBox="1"/>
          <p:nvPr/>
        </p:nvSpPr>
        <p:spPr>
          <a:xfrm>
            <a:off x="826220" y="4934977"/>
            <a:ext cx="2031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入学答辩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116215D-BBC8-DE05-BCA9-5ECA4E1B87CF}"/>
              </a:ext>
            </a:extLst>
          </p:cNvPr>
          <p:cNvCxnSpPr>
            <a:cxnSpLocks/>
          </p:cNvCxnSpPr>
          <p:nvPr/>
        </p:nvCxnSpPr>
        <p:spPr bwMode="auto">
          <a:xfrm>
            <a:off x="6096858" y="5277930"/>
            <a:ext cx="695897" cy="91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8703B3A0-14DD-8D9E-C01B-3950E1113E72}"/>
              </a:ext>
            </a:extLst>
          </p:cNvPr>
          <p:cNvSpPr txBox="1"/>
          <p:nvPr/>
        </p:nvSpPr>
        <p:spPr>
          <a:xfrm>
            <a:off x="3331026" y="4859643"/>
            <a:ext cx="275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最低认证标准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7E7BF43-CA60-C289-30BD-D068ED2E15BF}"/>
              </a:ext>
            </a:extLst>
          </p:cNvPr>
          <p:cNvCxnSpPr>
            <a:cxnSpLocks/>
          </p:cNvCxnSpPr>
          <p:nvPr/>
        </p:nvCxnSpPr>
        <p:spPr bwMode="auto">
          <a:xfrm>
            <a:off x="9436789" y="4552881"/>
            <a:ext cx="494691" cy="2333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8046791B-C604-BC88-C2F7-3270471D4A0E}"/>
              </a:ext>
            </a:extLst>
          </p:cNvPr>
          <p:cNvSpPr txBox="1"/>
          <p:nvPr/>
        </p:nvSpPr>
        <p:spPr>
          <a:xfrm>
            <a:off x="6722076" y="4218581"/>
            <a:ext cx="275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最低流片标准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4293E3C-9B80-793A-4855-BA891E8CAF1E}"/>
              </a:ext>
            </a:extLst>
          </p:cNvPr>
          <p:cNvSpPr txBox="1"/>
          <p:nvPr/>
        </p:nvSpPr>
        <p:spPr>
          <a:xfrm>
            <a:off x="12369799" y="1925158"/>
            <a:ext cx="437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具体细节请参考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网站发布的相关要求</a:t>
            </a:r>
          </a:p>
        </p:txBody>
      </p:sp>
    </p:spTree>
    <p:extLst>
      <p:ext uri="{BB962C8B-B14F-4D97-AF65-F5344CB8AC3E}">
        <p14:creationId xmlns:p14="http://schemas.microsoft.com/office/powerpoint/2010/main" val="264846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73851"/>
            <a:ext cx="11990438" cy="1879538"/>
          </a:xfrm>
        </p:spPr>
        <p:txBody>
          <a:bodyPr/>
          <a:lstStyle/>
          <a:p>
            <a:r>
              <a:rPr lang="zh-CN" altLang="en-US" sz="4800" dirty="0"/>
              <a:t>甲辰计划和</a:t>
            </a:r>
            <a:r>
              <a:rPr lang="en-US" altLang="zh-CN" sz="4800" dirty="0"/>
              <a:t>RT-Thread</a:t>
            </a:r>
            <a:r>
              <a:rPr lang="zh-CN" altLang="en-US" sz="4800" dirty="0"/>
              <a:t>等企业</a:t>
            </a:r>
            <a:br>
              <a:rPr lang="en-US" altLang="zh-CN" sz="4800" dirty="0"/>
            </a:br>
            <a:r>
              <a:rPr lang="zh-CN" altLang="en-US" sz="4800" dirty="0"/>
              <a:t>宣布认可“一生一芯”的人才认证体系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9"/>
          <a:stretch/>
        </p:blipFill>
        <p:spPr>
          <a:xfrm>
            <a:off x="1126909" y="2191614"/>
            <a:ext cx="9963877" cy="712678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7" t="6612" r="2862" b="72560"/>
          <a:stretch/>
        </p:blipFill>
        <p:spPr>
          <a:xfrm>
            <a:off x="8914471" y="2758633"/>
            <a:ext cx="1250731" cy="1250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>
          <a:xfrm>
            <a:off x="11648905" y="35626"/>
            <a:ext cx="5193746" cy="97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4" y="173851"/>
            <a:ext cx="15586621" cy="917915"/>
          </a:xfrm>
        </p:spPr>
        <p:txBody>
          <a:bodyPr/>
          <a:lstStyle/>
          <a:p>
            <a:r>
              <a:rPr lang="zh-CN" altLang="en-US" dirty="0"/>
              <a:t>“一生一芯”计划总体介绍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27113" y="6596365"/>
            <a:ext cx="2653182" cy="982813"/>
            <a:chOff x="195777" y="6112931"/>
            <a:chExt cx="2653182" cy="98281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77" y="6112935"/>
              <a:ext cx="819007" cy="98280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90" y="6112934"/>
              <a:ext cx="819007" cy="9828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70" y="6112935"/>
              <a:ext cx="819007" cy="98280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83" y="6112934"/>
              <a:ext cx="819007" cy="98280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63" y="6112933"/>
              <a:ext cx="819007" cy="98280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576" y="6112932"/>
              <a:ext cx="819007" cy="9828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156" y="6112933"/>
              <a:ext cx="819007" cy="98280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669" y="6112932"/>
              <a:ext cx="819007" cy="98280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39" y="6112932"/>
              <a:ext cx="819007" cy="98280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952" y="6112931"/>
              <a:ext cx="819007" cy="982809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 bwMode="auto">
          <a:xfrm>
            <a:off x="569534" y="2384390"/>
            <a:ext cx="3185395" cy="526336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6520225" y="1818661"/>
            <a:ext cx="3166532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6520225" y="2434132"/>
            <a:ext cx="3166532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运行时环境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6520225" y="3038376"/>
            <a:ext cx="3166532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简易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操作系统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6522876" y="3624589"/>
            <a:ext cx="3166532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指令集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(RISC-V)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6520225" y="4240060"/>
            <a:ext cx="3166532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微结构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6520225" y="4855531"/>
            <a:ext cx="3166532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6520225" y="5471002"/>
            <a:ext cx="3166532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6520225" y="6091517"/>
            <a:ext cx="3166532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物理设计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6520225" y="6696549"/>
            <a:ext cx="3166532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物理验证</a:t>
            </a:r>
          </a:p>
        </p:txBody>
      </p:sp>
      <p:sp>
        <p:nvSpPr>
          <p:cNvPr id="36" name="圆角矩形 35"/>
          <p:cNvSpPr/>
          <p:nvPr/>
        </p:nvSpPr>
        <p:spPr bwMode="auto">
          <a:xfrm>
            <a:off x="6520225" y="7301581"/>
            <a:ext cx="3166532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版图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565267" y="7025713"/>
            <a:ext cx="99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573620" y="7521260"/>
            <a:ext cx="99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10222201" y="7177147"/>
            <a:ext cx="258173" cy="248869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10225294" y="7664300"/>
            <a:ext cx="258173" cy="248869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0173" y="2707898"/>
            <a:ext cx="316358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面向所有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芯片设计爱好者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不限学校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不限专业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不限年级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不限基础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支持在校生免费流片</a:t>
            </a:r>
          </a:p>
        </p:txBody>
      </p:sp>
      <p:sp>
        <p:nvSpPr>
          <p:cNvPr id="44" name="右箭头 43"/>
          <p:cNvSpPr/>
          <p:nvPr/>
        </p:nvSpPr>
        <p:spPr bwMode="auto">
          <a:xfrm>
            <a:off x="4032881" y="2304933"/>
            <a:ext cx="1463170" cy="5545103"/>
          </a:xfrm>
          <a:prstGeom prst="rightArrow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右大括号 46"/>
          <p:cNvSpPr/>
          <p:nvPr/>
        </p:nvSpPr>
        <p:spPr bwMode="auto">
          <a:xfrm>
            <a:off x="9678636" y="1827054"/>
            <a:ext cx="356019" cy="1839675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066187" y="2469788"/>
            <a:ext cx="99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熟悉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069972" y="4275666"/>
            <a:ext cx="99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深入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064572" y="6401350"/>
            <a:ext cx="99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</a:p>
        </p:txBody>
      </p:sp>
      <p:sp>
        <p:nvSpPr>
          <p:cNvPr id="51" name="右大括号 50"/>
          <p:cNvSpPr/>
          <p:nvPr/>
        </p:nvSpPr>
        <p:spPr bwMode="auto">
          <a:xfrm>
            <a:off x="9678635" y="3689072"/>
            <a:ext cx="356019" cy="1768492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右大括号 51"/>
          <p:cNvSpPr/>
          <p:nvPr/>
        </p:nvSpPr>
        <p:spPr bwMode="auto">
          <a:xfrm>
            <a:off x="9710168" y="5471003"/>
            <a:ext cx="356019" cy="2437656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右箭头 52"/>
          <p:cNvSpPr/>
          <p:nvPr/>
        </p:nvSpPr>
        <p:spPr bwMode="auto">
          <a:xfrm>
            <a:off x="11262360" y="2469788"/>
            <a:ext cx="838200" cy="584775"/>
          </a:xfrm>
          <a:prstGeom prst="rightArrow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右箭头 53"/>
          <p:cNvSpPr/>
          <p:nvPr/>
        </p:nvSpPr>
        <p:spPr bwMode="auto">
          <a:xfrm>
            <a:off x="11262360" y="4275666"/>
            <a:ext cx="838200" cy="584775"/>
          </a:xfrm>
          <a:prstGeom prst="rightArrow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右箭头 54"/>
          <p:cNvSpPr/>
          <p:nvPr/>
        </p:nvSpPr>
        <p:spPr bwMode="auto">
          <a:xfrm>
            <a:off x="11292278" y="6400955"/>
            <a:ext cx="838200" cy="584775"/>
          </a:xfrm>
          <a:prstGeom prst="rightArrow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310623" y="2454854"/>
            <a:ext cx="344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2310623" y="4303328"/>
            <a:ext cx="344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2310623" y="6395712"/>
            <a:ext cx="344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2327899" y="1827054"/>
            <a:ext cx="3427956" cy="1839675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12327899" y="3697521"/>
            <a:ext cx="3427956" cy="176004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12327899" y="5462378"/>
            <a:ext cx="3427956" cy="244628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310623" y="3795487"/>
            <a:ext cx="88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香山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3150798" y="3956830"/>
            <a:ext cx="163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乱序超标量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2310623" y="4888101"/>
            <a:ext cx="104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3150798" y="5009701"/>
            <a:ext cx="128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指令扩展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4371095" y="4967703"/>
            <a:ext cx="128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分支预测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481559" y="4427609"/>
            <a:ext cx="85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4798154" y="4438910"/>
            <a:ext cx="85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预取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4602493" y="3854760"/>
            <a:ext cx="10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一致性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3014950" y="1920983"/>
            <a:ext cx="158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U-boot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226603" y="2560852"/>
            <a:ext cx="104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UEFI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4271211" y="1879185"/>
            <a:ext cx="145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OpenSBI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3931933" y="3094556"/>
            <a:ext cx="96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2350028" y="2042961"/>
            <a:ext cx="96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GCC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4772748" y="2761324"/>
            <a:ext cx="96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LLVM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2704005" y="3102990"/>
            <a:ext cx="96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QEMU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2261388" y="6800032"/>
            <a:ext cx="10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布线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2352612" y="6063371"/>
            <a:ext cx="10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2601844" y="7424105"/>
            <a:ext cx="10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时钟树</a:t>
            </a:r>
          </a:p>
        </p:txBody>
      </p:sp>
      <p:sp>
        <p:nvSpPr>
          <p:cNvPr id="80" name="圆角矩形 79"/>
          <p:cNvSpPr/>
          <p:nvPr/>
        </p:nvSpPr>
        <p:spPr bwMode="auto">
          <a:xfrm>
            <a:off x="590173" y="8273149"/>
            <a:ext cx="3223147" cy="1129685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打破教育资源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不平衡的壁垒</a:t>
            </a:r>
          </a:p>
        </p:txBody>
      </p:sp>
      <p:sp>
        <p:nvSpPr>
          <p:cNvPr id="81" name="圆角矩形 80"/>
          <p:cNvSpPr/>
          <p:nvPr/>
        </p:nvSpPr>
        <p:spPr bwMode="auto">
          <a:xfrm>
            <a:off x="5139558" y="8257304"/>
            <a:ext cx="6101255" cy="1145530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破传统课程的边界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的全栈人才培养</a:t>
            </a:r>
          </a:p>
        </p:txBody>
      </p:sp>
      <p:sp>
        <p:nvSpPr>
          <p:cNvPr id="82" name="圆角矩形 81"/>
          <p:cNvSpPr/>
          <p:nvPr/>
        </p:nvSpPr>
        <p:spPr bwMode="auto">
          <a:xfrm>
            <a:off x="11792784" y="8273149"/>
            <a:ext cx="4492992" cy="1129685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培养后进入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开源社区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攻关卡脖子领域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4735388" y="6625603"/>
            <a:ext cx="10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布图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4432280" y="5969132"/>
            <a:ext cx="124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标准单元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3359333" y="7023995"/>
            <a:ext cx="125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时序分析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4078607" y="7449927"/>
            <a:ext cx="154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等价性验证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3176473" y="5636928"/>
            <a:ext cx="128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工艺映射</a:t>
            </a:r>
          </a:p>
        </p:txBody>
      </p:sp>
      <p:sp>
        <p:nvSpPr>
          <p:cNvPr id="88" name="右大括号 87"/>
          <p:cNvSpPr/>
          <p:nvPr/>
        </p:nvSpPr>
        <p:spPr bwMode="auto">
          <a:xfrm rot="10800000">
            <a:off x="6150282" y="1850435"/>
            <a:ext cx="356019" cy="2977283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541042" y="2224805"/>
            <a:ext cx="543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</a:p>
        </p:txBody>
      </p:sp>
      <p:sp>
        <p:nvSpPr>
          <p:cNvPr id="90" name="右大括号 89"/>
          <p:cNvSpPr/>
          <p:nvPr/>
        </p:nvSpPr>
        <p:spPr bwMode="auto">
          <a:xfrm rot="10800000">
            <a:off x="6160029" y="4869163"/>
            <a:ext cx="356019" cy="2977283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562711" y="5026653"/>
            <a:ext cx="543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前后端全链条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1125416"/>
            <a:ext cx="1734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开源新赛道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的一种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贯通课程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实践型</a:t>
            </a:r>
            <a:r>
              <a:rPr lang="zh-CN" altLang="en-US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大规模人才培养计划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报名无需费用</a:t>
            </a:r>
            <a:r>
              <a:rPr lang="en-US" altLang="zh-CN" dirty="0"/>
              <a:t>, </a:t>
            </a:r>
            <a:r>
              <a:rPr lang="zh-CN" altLang="en-US" dirty="0"/>
              <a:t>学习资源均开放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59" y="4534064"/>
            <a:ext cx="5312379" cy="501435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354832" y="6159900"/>
            <a:ext cx="4510178" cy="3388520"/>
            <a:chOff x="508718" y="1663833"/>
            <a:chExt cx="8876494" cy="66689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400" y="2217187"/>
              <a:ext cx="8384812" cy="611560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075" y="2081188"/>
              <a:ext cx="8384812" cy="611560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956" y="1945188"/>
              <a:ext cx="8384812" cy="611560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38" y="1804511"/>
              <a:ext cx="8384812" cy="611560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718" y="1663833"/>
              <a:ext cx="8384813" cy="6115602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58" y="999799"/>
            <a:ext cx="4440327" cy="51243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415" y="5797362"/>
            <a:ext cx="6721847" cy="3819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3419" y="1214716"/>
            <a:ext cx="4871838" cy="4385793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12048981" y="10670343"/>
            <a:ext cx="5804484" cy="68931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站账号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一生一芯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视频号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2154485" y="8918063"/>
            <a:ext cx="5129506" cy="69839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课件讲解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代码讲解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代码演示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2309231" y="4967963"/>
            <a:ext cx="4960692" cy="689317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站账号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一生一芯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视频号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12754" y="1736993"/>
            <a:ext cx="6047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课程主页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讲义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万字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800+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10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万字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教学视频时长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40+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273625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9179A-A4ED-2B87-A487-5E1B414B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来自社区的贡献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06D74-067A-103B-FA14-810A0F8E4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初步支持</a:t>
            </a:r>
            <a:r>
              <a:rPr lang="en-US" altLang="zh-CN" dirty="0"/>
              <a:t>ARM</a:t>
            </a:r>
            <a:r>
              <a:rPr lang="zh-CN" altLang="en-US" dirty="0"/>
              <a:t>架构</a:t>
            </a:r>
            <a:r>
              <a:rPr lang="en-US" altLang="zh-CN" dirty="0" err="1"/>
              <a:t>MacOS</a:t>
            </a:r>
            <a:r>
              <a:rPr lang="zh-CN" altLang="en-US" dirty="0"/>
              <a:t>的学习流程</a:t>
            </a:r>
            <a:endParaRPr lang="en-US" altLang="zh-CN" dirty="0"/>
          </a:p>
          <a:p>
            <a:pPr lvl="1"/>
            <a:r>
              <a:rPr lang="zh-CN" altLang="en-US" dirty="0"/>
              <a:t>感谢</a:t>
            </a:r>
            <a:r>
              <a:rPr lang="en-US" altLang="zh-CN" dirty="0"/>
              <a:t>Kingfish404(</a:t>
            </a:r>
            <a:r>
              <a:rPr lang="en-US" altLang="zh-CN" sz="2400" dirty="0">
                <a:hlinkClick r:id="rId2"/>
              </a:rPr>
              <a:t>https://github.com/Kingfish404</a:t>
            </a:r>
            <a:r>
              <a:rPr lang="en-US" altLang="zh-CN" sz="2400" dirty="0"/>
              <a:t>)</a:t>
            </a:r>
            <a:r>
              <a:rPr lang="zh-CN" altLang="en-US" dirty="0"/>
              <a:t>提供的</a:t>
            </a:r>
            <a:r>
              <a:rPr lang="en-US" altLang="zh-CN" dirty="0"/>
              <a:t>PR</a:t>
            </a:r>
          </a:p>
          <a:p>
            <a:pPr lvl="2"/>
            <a:r>
              <a:rPr lang="en-US" altLang="zh-CN" sz="2400" dirty="0">
                <a:hlinkClick r:id="rId3"/>
              </a:rPr>
              <a:t>https://github.com/NJU-ProjectN/abstract-machine/pull/9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面向国际的英文版学习讲义</a:t>
            </a:r>
            <a:endParaRPr lang="en-US" altLang="zh-CN" dirty="0"/>
          </a:p>
          <a:p>
            <a:pPr lvl="1"/>
            <a:r>
              <a:rPr lang="zh-CN" altLang="en-US" dirty="0"/>
              <a:t>翻译小组：方易非（发起人）、龚开宸、刘汉章、缪宇飏、吴佳宾、肖琪臻、烟雨松、俞炀、张邵天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7254D3-326B-39CA-4282-F2A4E11E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813" y="582247"/>
            <a:ext cx="3232057" cy="38142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43AB00-EE21-8B4D-7E4C-AB77EA6DDB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915" y="5600810"/>
            <a:ext cx="4949545" cy="398115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B57D2C-C856-6A12-DF57-00AE9F6684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047" y="5585420"/>
            <a:ext cx="4968679" cy="399654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93955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34038-06FD-BC89-3676-D815A565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哈萨克斯坦教授</a:t>
            </a:r>
            <a:r>
              <a:rPr lang="zh-CN" altLang="en-US" dirty="0">
                <a:latin typeface="微软雅黑" panose="020B0503020204020204" pitchFamily="34" charset="-122"/>
              </a:rPr>
              <a:t>引进“一生一芯”计划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CE415-837D-5D19-5B58-F66EB5DC8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纳扎尔巴耶夫大学</a:t>
            </a:r>
            <a:r>
              <a:rPr lang="en-US" altLang="zh-CN" dirty="0" err="1">
                <a:latin typeface="微软雅黑" panose="020B0503020204020204" pitchFamily="34" charset="-122"/>
              </a:rPr>
              <a:t>Nursultan</a:t>
            </a:r>
            <a:r>
              <a:rPr lang="en-US" altLang="zh-CN" dirty="0">
                <a:latin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</a:rPr>
              <a:t>Kabylkas</a:t>
            </a:r>
            <a:r>
              <a:rPr lang="zh-CN" altLang="en-US" dirty="0">
                <a:latin typeface="微软雅黑" panose="020B0503020204020204" pitchFamily="34" charset="-122"/>
              </a:rPr>
              <a:t>教授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为哈萨克斯坦培养首批处理器芯片设计人才</a:t>
            </a:r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A9413F-2B08-A182-9DEB-E6EBBBBB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46" y="3373276"/>
            <a:ext cx="8900608" cy="55082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C1C0CB-FBDE-7B4F-EEFE-98E7EF29A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926" y="3373276"/>
            <a:ext cx="7345798" cy="55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04DF7-1541-1473-97EA-008EC4A4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日本教授采用“一生一芯”计划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B43574-89D0-4271-D19A-DED445A3D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日本大学小林伸彰</a:t>
            </a:r>
            <a:r>
              <a:rPr lang="en-US" altLang="zh-CN" dirty="0"/>
              <a:t>(Nobuaki Kobayashi)</a:t>
            </a:r>
            <a:r>
              <a:rPr lang="zh-CN" altLang="en-US" dirty="0"/>
              <a:t>教授</a:t>
            </a:r>
            <a:endParaRPr lang="en-US" altLang="zh-CN" dirty="0"/>
          </a:p>
          <a:p>
            <a:pPr lvl="1"/>
            <a:r>
              <a:rPr lang="zh-CN" altLang="en-US" dirty="0"/>
              <a:t>训练学生的</a:t>
            </a:r>
            <a:r>
              <a:rPr lang="en-US" altLang="zh-CN" dirty="0"/>
              <a:t>RISC-V</a:t>
            </a:r>
            <a:r>
              <a:rPr lang="zh-CN" altLang="en-US" dirty="0"/>
              <a:t>设计能力，并尝试寻找</a:t>
            </a:r>
            <a:r>
              <a:rPr lang="en-US" altLang="zh-CN" dirty="0"/>
              <a:t>RISC-V</a:t>
            </a:r>
            <a:r>
              <a:rPr lang="zh-CN" altLang="en-US" dirty="0"/>
              <a:t>相关的研究课题</a:t>
            </a:r>
            <a:endParaRPr lang="en-US" altLang="zh-CN" dirty="0"/>
          </a:p>
          <a:p>
            <a:pPr lvl="1"/>
            <a:r>
              <a:rPr lang="zh-CN" altLang="en-US" dirty="0"/>
              <a:t>愿意组织学生将“一生一芯”学习资料翻译成日语，吸引更多日本学生学习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44F2F1-DE34-4C2A-23E8-4B401E5D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4" y="3701666"/>
            <a:ext cx="7024672" cy="56949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66111D-D7A1-72B3-0A98-88541531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838" y="3406446"/>
            <a:ext cx="6838950" cy="624840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D3DE58F-EAFA-6973-969E-E47DD8F82600}"/>
              </a:ext>
            </a:extLst>
          </p:cNvPr>
          <p:cNvCxnSpPr>
            <a:cxnSpLocks/>
          </p:cNvCxnSpPr>
          <p:nvPr/>
        </p:nvCxnSpPr>
        <p:spPr bwMode="auto">
          <a:xfrm>
            <a:off x="9560684" y="7996728"/>
            <a:ext cx="5918015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E5BE8E8-5838-650D-6876-CDBBB2826FC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79765" y="3406446"/>
            <a:ext cx="720073" cy="448163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297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</a:t>
            </a:r>
            <a:r>
              <a:rPr lang="zh-CN" altLang="en-US" dirty="0"/>
              <a:t>一生一芯</a:t>
            </a:r>
            <a:r>
              <a:rPr lang="en-US" altLang="zh-CN" dirty="0"/>
              <a:t>”</a:t>
            </a:r>
            <a:r>
              <a:rPr lang="zh-CN" altLang="en-US" dirty="0"/>
              <a:t>资源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489" y="1392703"/>
            <a:ext cx="16840176" cy="8074854"/>
          </a:xfrm>
        </p:spPr>
        <p:txBody>
          <a:bodyPr>
            <a:normAutofit/>
          </a:bodyPr>
          <a:lstStyle/>
          <a:p>
            <a:r>
              <a:rPr lang="en-US" altLang="zh-CN" dirty="0"/>
              <a:t>“</a:t>
            </a:r>
            <a:r>
              <a:rPr lang="zh-CN" altLang="en-US" dirty="0"/>
              <a:t>一生一芯</a:t>
            </a:r>
            <a:r>
              <a:rPr lang="en-US" altLang="zh-CN" dirty="0"/>
              <a:t>”</a:t>
            </a:r>
            <a:r>
              <a:rPr lang="zh-CN" altLang="en-US" dirty="0"/>
              <a:t>主页</a:t>
            </a:r>
            <a:r>
              <a:rPr lang="en-US" altLang="zh-CN" dirty="0"/>
              <a:t> - ysyx.org</a:t>
            </a:r>
          </a:p>
          <a:p>
            <a:pPr marL="489585" lvl="1" indent="0">
              <a:buNone/>
            </a:pPr>
            <a:r>
              <a:rPr lang="zh-CN" altLang="en-US" dirty="0"/>
              <a:t>学习资料 </a:t>
            </a:r>
            <a:r>
              <a:rPr lang="en-US" altLang="zh-CN" dirty="0"/>
              <a:t>- ysyx.org/docs/</a:t>
            </a:r>
          </a:p>
          <a:p>
            <a:pPr lvl="2"/>
            <a:r>
              <a:rPr lang="zh-CN" altLang="en-US" dirty="0"/>
              <a:t>包含课件</a:t>
            </a:r>
            <a:r>
              <a:rPr lang="en-US" altLang="zh-CN" dirty="0"/>
              <a:t>, </a:t>
            </a:r>
            <a:r>
              <a:rPr lang="zh-CN" altLang="en-US" dirty="0"/>
              <a:t>讲义</a:t>
            </a:r>
            <a:r>
              <a:rPr lang="en-US" altLang="zh-CN" dirty="0"/>
              <a:t>, </a:t>
            </a:r>
            <a:r>
              <a:rPr lang="zh-CN" altLang="en-US" dirty="0"/>
              <a:t>直播和录播链接等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</a:t>
            </a:r>
            <a:r>
              <a:rPr lang="zh-CN" altLang="en-US" dirty="0"/>
              <a:t>站账号 </a:t>
            </a:r>
            <a:r>
              <a:rPr lang="en-US" altLang="zh-CN" dirty="0"/>
              <a:t>- </a:t>
            </a:r>
            <a:r>
              <a:rPr lang="zh-CN" altLang="en-US" dirty="0"/>
              <a:t>一生一芯</a:t>
            </a:r>
            <a:r>
              <a:rPr lang="en-US" altLang="zh-CN" dirty="0"/>
              <a:t>-</a:t>
            </a:r>
            <a:r>
              <a:rPr lang="zh-CN" altLang="en-US" dirty="0"/>
              <a:t>视频号</a:t>
            </a:r>
          </a:p>
          <a:p>
            <a:pPr lvl="1"/>
            <a:r>
              <a:rPr lang="en-US" altLang="zh-CN" dirty="0"/>
              <a:t>B</a:t>
            </a:r>
            <a:r>
              <a:rPr lang="zh-CN" altLang="en-US" dirty="0"/>
              <a:t>站主页</a:t>
            </a:r>
            <a:endParaRPr lang="en-US" altLang="zh-CN" dirty="0"/>
          </a:p>
          <a:p>
            <a:pPr lvl="2"/>
            <a:r>
              <a:rPr lang="en-US" altLang="zh-CN" dirty="0"/>
              <a:t>https://space.bilibili.com/2107852263</a:t>
            </a:r>
          </a:p>
          <a:p>
            <a:pPr lvl="1"/>
            <a:r>
              <a:rPr lang="zh-CN" altLang="en-US" dirty="0"/>
              <a:t>录播集合</a:t>
            </a:r>
            <a:endParaRPr lang="en-US" altLang="zh-CN" dirty="0"/>
          </a:p>
          <a:p>
            <a:pPr lvl="2"/>
            <a:r>
              <a:rPr lang="en-US" altLang="zh-CN" dirty="0"/>
              <a:t>https://space.bilibili.com/2107852263/channel/collectiondetail?sid=1523995</a:t>
            </a:r>
          </a:p>
          <a:p>
            <a:pPr lvl="1"/>
            <a:r>
              <a:rPr lang="zh-CN" altLang="en-US" dirty="0"/>
              <a:t>学生心得分享集合</a:t>
            </a:r>
            <a:endParaRPr lang="en-US" altLang="zh-CN" dirty="0"/>
          </a:p>
          <a:p>
            <a:pPr lvl="2"/>
            <a:r>
              <a:rPr lang="en-US" altLang="zh-CN" dirty="0"/>
              <a:t>https://space.bilibili.com/2107852263/channel/collectiondetail?sid=1173655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93"/>
          <a:stretch/>
        </p:blipFill>
        <p:spPr>
          <a:xfrm>
            <a:off x="9329278" y="1392703"/>
            <a:ext cx="7541860" cy="26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37733-B684-9583-6A7E-92023A7C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赠送书籍，鼓励学生坚持学习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B211DE-E409-DD93-7A52-579C1E6D3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257" r="14812"/>
          <a:stretch/>
        </p:blipFill>
        <p:spPr bwMode="auto">
          <a:xfrm>
            <a:off x="1253513" y="2312089"/>
            <a:ext cx="4025853" cy="54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F753-A736-7E17-32BE-A736410BB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3" b="19867"/>
          <a:stretch/>
        </p:blipFill>
        <p:spPr>
          <a:xfrm>
            <a:off x="7380009" y="2227687"/>
            <a:ext cx="9361777" cy="529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0D75D-7FED-DADC-B467-943FAFECC557}"/>
              </a:ext>
            </a:extLst>
          </p:cNvPr>
          <p:cNvSpPr txBox="1"/>
          <p:nvPr/>
        </p:nvSpPr>
        <p:spPr>
          <a:xfrm>
            <a:off x="1078661" y="8073237"/>
            <a:ext cx="449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加入入学大礼包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03FC5-6CFE-A5EF-5236-065325551D3A}"/>
              </a:ext>
            </a:extLst>
          </p:cNvPr>
          <p:cNvSpPr txBox="1"/>
          <p:nvPr/>
        </p:nvSpPr>
        <p:spPr>
          <a:xfrm>
            <a:off x="9698085" y="8073237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优秀学员赠书计划</a:t>
            </a:r>
          </a:p>
        </p:txBody>
      </p:sp>
    </p:spTree>
    <p:extLst>
      <p:ext uri="{BB962C8B-B14F-4D97-AF65-F5344CB8AC3E}">
        <p14:creationId xmlns:p14="http://schemas.microsoft.com/office/powerpoint/2010/main" val="377571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燕尾形 12"/>
          <p:cNvSpPr/>
          <p:nvPr/>
        </p:nvSpPr>
        <p:spPr>
          <a:xfrm>
            <a:off x="1111271" y="1287882"/>
            <a:ext cx="4896485" cy="635000"/>
          </a:xfrm>
          <a:prstGeom prst="chevron">
            <a:avLst/>
          </a:prstGeom>
          <a:solidFill>
            <a:srgbClr val="9FE2F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6561" y="1329157"/>
            <a:ext cx="411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初步合作阶段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014" y="6211"/>
            <a:ext cx="15586621" cy="1151937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“一生一芯”高校合作路线</a:t>
            </a:r>
          </a:p>
        </p:txBody>
      </p:sp>
      <p:cxnSp>
        <p:nvCxnSpPr>
          <p:cNvPr id="5" name="直接箭头连接符 4"/>
          <p:cNvCxnSpPr/>
          <p:nvPr>
            <p:custDataLst>
              <p:tags r:id="rId1"/>
            </p:custDataLst>
          </p:nvPr>
        </p:nvCxnSpPr>
        <p:spPr bwMode="auto">
          <a:xfrm>
            <a:off x="782318" y="2166514"/>
            <a:ext cx="1576251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" name="文本框 8"/>
          <p:cNvSpPr txBox="1"/>
          <p:nvPr/>
        </p:nvSpPr>
        <p:spPr>
          <a:xfrm>
            <a:off x="907019" y="2378087"/>
            <a:ext cx="4946237" cy="1402904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定期出具学习情况报告</a:t>
            </a:r>
          </a:p>
          <a:p>
            <a:pPr algn="l"/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少量学生初步开始学习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18132" y="6542627"/>
            <a:ext cx="4928176" cy="2401570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定期出具报告+配备助教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教学交流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适用于有一定学员规模，成立学习群组的情况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专配助教关注群内学员情况并答疑指导</a:t>
            </a:r>
          </a:p>
          <a:p>
            <a:pPr lvl="0" algn="l">
              <a:buClrTx/>
              <a:buSzTx/>
              <a:buFontTx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18210" y="3979545"/>
            <a:ext cx="4928870" cy="2401570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定期出具报告+教学交流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有意向展开”教学合作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“一生一芯”就教学合作提出针对性方案</a:t>
            </a:r>
          </a:p>
        </p:txBody>
      </p:sp>
      <p:sp>
        <p:nvSpPr>
          <p:cNvPr id="14" name="燕尾形 13"/>
          <p:cNvSpPr/>
          <p:nvPr>
            <p:custDataLst>
              <p:tags r:id="rId4"/>
            </p:custDataLst>
          </p:nvPr>
        </p:nvSpPr>
        <p:spPr>
          <a:xfrm>
            <a:off x="6305371" y="1287882"/>
            <a:ext cx="4896485" cy="635000"/>
          </a:xfrm>
          <a:prstGeom prst="chevron">
            <a:avLst/>
          </a:prstGeom>
          <a:solidFill>
            <a:srgbClr val="5BC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燕尾形 14"/>
          <p:cNvSpPr/>
          <p:nvPr>
            <p:custDataLst>
              <p:tags r:id="rId5"/>
            </p:custDataLst>
          </p:nvPr>
        </p:nvSpPr>
        <p:spPr>
          <a:xfrm>
            <a:off x="11468010" y="1305027"/>
            <a:ext cx="4896485" cy="635000"/>
          </a:xfrm>
          <a:prstGeom prst="chevron">
            <a:avLst/>
          </a:prstGeom>
          <a:solidFill>
            <a:srgbClr val="15B9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128861" y="2389638"/>
            <a:ext cx="4946236" cy="172400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方案D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：达成“一生一芯”学分认证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：高校院系官方认证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学习内容并赋予学分或者保研加分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：将学生的课外实践与校内学分相结合，充分调动学员积极性</a:t>
            </a:r>
          </a:p>
          <a:p>
            <a:pPr lvl="0" algn="l">
              <a:buClrTx/>
              <a:buSzTx/>
              <a:buFontTx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6696531" y="1329157"/>
            <a:ext cx="411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加强合作阶段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6124575" y="4239950"/>
            <a:ext cx="4950460" cy="1669360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方案E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：成立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社团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：高校院系成立正式社团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：社团化管理和组织学生，”一生一芯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项目组将给予一定的活动经费支持。</a:t>
            </a:r>
          </a:p>
          <a:p>
            <a:pPr lvl="0" algn="l">
              <a:buClrTx/>
              <a:buSzTx/>
              <a:buFontTx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11868060" y="1328522"/>
            <a:ext cx="411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深入合作阶段</a:t>
            </a: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11317605" y="2381250"/>
            <a:ext cx="5133975" cy="182943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：开设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实践课程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：高校院系纳入课程体系，开设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实践课程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：全面培养学生前后端全链条的知识体系和动手实践能力</a:t>
            </a: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1315065" y="4494530"/>
            <a:ext cx="5138420" cy="182943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：开设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训练营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：高校院系提供场地和资源支持，“一生一芯”负责教学组织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：集中学生线下授课和学习，学习效率高，周期短，效果显著</a:t>
            </a: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1325860" y="6551930"/>
            <a:ext cx="5138420" cy="2401570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J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：开展科研教学项目合作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高校院系与“一生一芯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有共同的项目合作方向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：双方共同投入资源完成技术攻关和研发工作，项目验证和迭代的经验用于教学方案改革</a:t>
            </a:r>
          </a:p>
          <a:p>
            <a:pPr lvl="0" algn="l">
              <a:buClrTx/>
              <a:buSzTx/>
              <a:buFontTx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: 圆角 6"/>
          <p:cNvSpPr/>
          <p:nvPr/>
        </p:nvSpPr>
        <p:spPr bwMode="auto">
          <a:xfrm>
            <a:off x="2048719" y="8961901"/>
            <a:ext cx="12836324" cy="762203"/>
          </a:xfrm>
          <a:prstGeom prst="roundRect">
            <a:avLst/>
          </a:prstGeom>
          <a:noFill/>
          <a:ln w="9525" cap="flat" cmpd="sng" algn="ctr">
            <a:solidFill>
              <a:srgbClr val="C5E0B4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以上方案逐步深入，亦可同时进行，多维度展开深度合作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6129655" y="6006295"/>
            <a:ext cx="4945380" cy="139255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：课程引入“一生一芯”案例工具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：高校院系课程可适应性调整</a:t>
            </a: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：引入“一生一芯”的案例和工具与课程相结合。</a:t>
            </a: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6125845" y="7515860"/>
            <a:ext cx="4949190" cy="1428115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</a:t>
            </a: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</a:t>
            </a:r>
            <a:r>
              <a: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：课程引入“一生一芯”实验</a:t>
            </a: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适用场景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：高校院系课程可适应性调整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优势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：引入“一生一芯”的实验增强课堂的实践性，培养学生动手能力</a:t>
            </a:r>
          </a:p>
        </p:txBody>
      </p:sp>
    </p:spTree>
    <p:extLst>
      <p:ext uri="{BB962C8B-B14F-4D97-AF65-F5344CB8AC3E}">
        <p14:creationId xmlns:p14="http://schemas.microsoft.com/office/powerpoint/2010/main" val="165832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企业培训方案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969" y="1320948"/>
            <a:ext cx="16740553" cy="8074854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培训目标：企业员工基础能力培训</a:t>
            </a:r>
          </a:p>
          <a:p>
            <a:r>
              <a:rPr lang="zh-CN" altLang="en-US" sz="4000" dirty="0"/>
              <a:t>培训对象：企业在岗员工</a:t>
            </a:r>
            <a:r>
              <a:rPr lang="en-US" altLang="zh-CN" sz="4000" dirty="0"/>
              <a:t>/</a:t>
            </a:r>
            <a:r>
              <a:rPr lang="zh-CN" altLang="en-US" sz="4000" dirty="0"/>
              <a:t>待入职员工（应届、社招）</a:t>
            </a:r>
            <a:endParaRPr lang="en-US" altLang="zh-CN" sz="4000" dirty="0"/>
          </a:p>
          <a:p>
            <a:r>
              <a:rPr lang="zh-CN" altLang="en-US" sz="4000" dirty="0"/>
              <a:t>培训周期：半年（亦可根据培训目标调整）</a:t>
            </a:r>
            <a:endParaRPr lang="en-US" altLang="zh-CN" sz="4000" dirty="0"/>
          </a:p>
          <a:p>
            <a:r>
              <a:rPr lang="zh-CN" altLang="en-US" sz="4000" dirty="0"/>
              <a:t>培训模式：按照助教和学员</a:t>
            </a:r>
            <a:r>
              <a:rPr lang="en-US" altLang="zh-CN" sz="4000" dirty="0"/>
              <a:t>1:10</a:t>
            </a:r>
            <a:r>
              <a:rPr lang="zh-CN" altLang="en-US" sz="4000" dirty="0"/>
              <a:t>的比例，组织线上学习</a:t>
            </a: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405163" y="4396064"/>
            <a:ext cx="10561713" cy="108153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2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35"/>
          <p:cNvSpPr/>
          <p:nvPr>
            <p:custDataLst>
              <p:tags r:id="rId3"/>
            </p:custDataLst>
          </p:nvPr>
        </p:nvSpPr>
        <p:spPr>
          <a:xfrm>
            <a:off x="3152738" y="4630048"/>
            <a:ext cx="2246641" cy="61293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45" b="1" dirty="0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线上学习</a:t>
            </a: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5651802" y="4396065"/>
            <a:ext cx="8243845" cy="1081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学员根据学习流程和讲义进行自学</a:t>
            </a: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3405163" y="5676617"/>
            <a:ext cx="10561713" cy="1081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2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35"/>
          <p:cNvSpPr/>
          <p:nvPr>
            <p:custDataLst>
              <p:tags r:id="rId6"/>
            </p:custDataLst>
          </p:nvPr>
        </p:nvSpPr>
        <p:spPr>
          <a:xfrm>
            <a:off x="3152738" y="5910601"/>
            <a:ext cx="2246641" cy="6129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45" b="1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定期组会</a:t>
            </a: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651802" y="5676618"/>
            <a:ext cx="8243845" cy="1081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每两周同步学习进展和答疑</a:t>
            </a:r>
          </a:p>
        </p:txBody>
      </p:sp>
      <p:sp>
        <p:nvSpPr>
          <p:cNvPr id="8" name="圆角矩形 7"/>
          <p:cNvSpPr/>
          <p:nvPr>
            <p:custDataLst>
              <p:tags r:id="rId8"/>
            </p:custDataLst>
          </p:nvPr>
        </p:nvSpPr>
        <p:spPr>
          <a:xfrm>
            <a:off x="3405163" y="6957170"/>
            <a:ext cx="10561713" cy="108153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2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35"/>
          <p:cNvSpPr/>
          <p:nvPr>
            <p:custDataLst>
              <p:tags r:id="rId9"/>
            </p:custDataLst>
          </p:nvPr>
        </p:nvSpPr>
        <p:spPr>
          <a:xfrm>
            <a:off x="3152738" y="7191153"/>
            <a:ext cx="2246641" cy="61293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45" b="1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季度访谈</a:t>
            </a: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5651802" y="6957170"/>
            <a:ext cx="8243845" cy="1081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评估学习进展和能力提升幅度，给出学习建议</a:t>
            </a:r>
          </a:p>
        </p:txBody>
      </p:sp>
      <p:sp>
        <p:nvSpPr>
          <p:cNvPr id="79" name="圆角矩形 78"/>
          <p:cNvSpPr/>
          <p:nvPr>
            <p:custDataLst>
              <p:tags r:id="rId11"/>
            </p:custDataLst>
          </p:nvPr>
        </p:nvSpPr>
        <p:spPr>
          <a:xfrm>
            <a:off x="3405163" y="8237722"/>
            <a:ext cx="10561713" cy="1081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27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 35"/>
          <p:cNvSpPr/>
          <p:nvPr>
            <p:custDataLst>
              <p:tags r:id="rId12"/>
            </p:custDataLst>
          </p:nvPr>
        </p:nvSpPr>
        <p:spPr>
          <a:xfrm>
            <a:off x="3152738" y="8471706"/>
            <a:ext cx="2246641" cy="6129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45" b="1">
                <a:solidFill>
                  <a:schemeClr val="l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综合评价</a:t>
            </a: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5651802" y="8237723"/>
            <a:ext cx="8243845" cy="1081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结合学习记录、技术提升等给出最终评价报告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35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企业培训方案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489" y="1125368"/>
            <a:ext cx="16740553" cy="80748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培训方案成果：</a:t>
            </a:r>
          </a:p>
          <a:p>
            <a:pPr lvl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基础能力提升</a:t>
            </a:r>
            <a:r>
              <a:rPr lang="zh-CN" altLang="en-US" sz="3200" dirty="0"/>
              <a:t>：系统学习了计算机系统前后端全链条基础知识，包括</a:t>
            </a:r>
            <a:r>
              <a:rPr lang="zh-CN" altLang="en-US" sz="3200" b="1" dirty="0">
                <a:solidFill>
                  <a:srgbClr val="C00000"/>
                </a:solidFill>
              </a:rPr>
              <a:t>硬件电路设计、软件编程、算法优化</a:t>
            </a:r>
            <a:r>
              <a:rPr lang="zh-CN" altLang="en-US" sz="3200" dirty="0"/>
              <a:t>等多个方面、掌握学习方法和工具的使用。</a:t>
            </a:r>
          </a:p>
          <a:p>
            <a:pPr lvl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全新维度评价和考察</a:t>
            </a:r>
            <a:r>
              <a:rPr lang="zh-CN" altLang="en-US" sz="3200" dirty="0"/>
              <a:t>：</a:t>
            </a:r>
            <a:r>
              <a:rPr lang="en-US" altLang="zh-CN" sz="3200" dirty="0"/>
              <a:t>“</a:t>
            </a:r>
            <a:r>
              <a:rPr lang="zh-CN" altLang="en-US" sz="3200" dirty="0"/>
              <a:t>一生一芯</a:t>
            </a:r>
            <a:r>
              <a:rPr lang="en-US" altLang="zh-CN" sz="3200" dirty="0"/>
              <a:t>”</a:t>
            </a:r>
            <a:r>
              <a:rPr lang="zh-CN" altLang="en-US" sz="3200" dirty="0"/>
              <a:t>以【技术水平】和【发展潜力】两个维度，通过学习记录、组会、访谈等方式，长期记录和观察，根据初始和最终技术水平评价形成【能力增幅】和【发展潜力】两组评价结果。为企业对于</a:t>
            </a:r>
            <a:r>
              <a:rPr lang="zh-CN" altLang="en-US" sz="3200" b="1" dirty="0">
                <a:solidFill>
                  <a:srgbClr val="C00000"/>
                </a:solidFill>
              </a:rPr>
              <a:t>员工评级、定（调）薪定（调）岗、试用期考核</a:t>
            </a:r>
            <a:r>
              <a:rPr lang="zh-CN" altLang="en-US" sz="3200" dirty="0"/>
              <a:t>等提供客观依据。</a:t>
            </a:r>
          </a:p>
          <a:p>
            <a:pPr lvl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岗前培训优势</a:t>
            </a:r>
            <a:r>
              <a:rPr lang="zh-CN" altLang="en-US" sz="3200" dirty="0"/>
              <a:t>：应届待入职员工完成</a:t>
            </a:r>
            <a:r>
              <a:rPr lang="en-US" altLang="zh-CN" sz="3200" dirty="0"/>
              <a:t>“</a:t>
            </a:r>
            <a:r>
              <a:rPr lang="zh-CN" altLang="en-US" sz="3200" dirty="0"/>
              <a:t>一生一芯</a:t>
            </a:r>
            <a:r>
              <a:rPr lang="en-US" altLang="zh-CN" sz="3200" dirty="0"/>
              <a:t>”</a:t>
            </a:r>
            <a:r>
              <a:rPr lang="zh-CN" altLang="en-US" sz="3200" dirty="0"/>
              <a:t>企业岗前培训，可缩短入职后培训时间，提前适应未来工作要求。企业可安排技术负责人观摩或参与培训全程，加深双方了解，为入职后合作打下良好基础。</a:t>
            </a:r>
          </a:p>
          <a:p>
            <a:pPr lvl="1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832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445" y="-138"/>
            <a:ext cx="17340263" cy="951564"/>
          </a:xfrm>
        </p:spPr>
        <p:txBody>
          <a:bodyPr/>
          <a:lstStyle/>
          <a:p>
            <a:r>
              <a:rPr lang="zh-CN" altLang="en-US"/>
              <a:t>案例：凌久微电子企业培训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810" y="1392555"/>
            <a:ext cx="5753796" cy="807466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学员情况：待入职员工（应届）</a:t>
            </a:r>
          </a:p>
          <a:p>
            <a:r>
              <a:rPr lang="zh-CN" altLang="en-US" sz="4000" dirty="0"/>
              <a:t>培养周期：</a:t>
            </a:r>
            <a:r>
              <a:rPr lang="en-US" altLang="zh-CN" sz="4000" dirty="0"/>
              <a:t>2024</a:t>
            </a:r>
            <a:r>
              <a:rPr lang="zh-CN" altLang="en-US" sz="4000" dirty="0"/>
              <a:t>年</a:t>
            </a:r>
            <a:r>
              <a:rPr lang="en-US" altLang="zh-CN" sz="4000" dirty="0"/>
              <a:t>1</a:t>
            </a:r>
            <a:r>
              <a:rPr lang="zh-CN" altLang="en-US" sz="4000" dirty="0"/>
              <a:t>月</a:t>
            </a:r>
            <a:r>
              <a:rPr lang="en-US" altLang="zh-CN" sz="4000" dirty="0"/>
              <a:t>-6</a:t>
            </a:r>
            <a:r>
              <a:rPr lang="zh-CN" altLang="en-US" sz="4000" dirty="0"/>
              <a:t>月</a:t>
            </a:r>
          </a:p>
          <a:p>
            <a:r>
              <a:rPr lang="zh-CN" altLang="en-US" sz="4000" dirty="0"/>
              <a:t>培养目标：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C设计</a:t>
            </a:r>
            <a:r>
              <a:rPr lang="zh-CN" altLang="en-US" sz="4000" dirty="0"/>
              <a:t>方向及</a:t>
            </a:r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软件开发</a:t>
            </a:r>
            <a:r>
              <a:rPr lang="zh-CN" altLang="en-US" sz="4000" dirty="0"/>
              <a:t>方向两类岗位人员</a:t>
            </a:r>
          </a:p>
          <a:p>
            <a:r>
              <a:rPr lang="zh-CN" altLang="en-US" sz="4000" dirty="0"/>
              <a:t>培训成果：</a:t>
            </a:r>
          </a:p>
          <a:p>
            <a:pPr lvl="1"/>
            <a:r>
              <a:rPr lang="zh-CN" altLang="en-US" sz="3600" dirty="0"/>
              <a:t>学员学习过程记录</a:t>
            </a:r>
          </a:p>
          <a:p>
            <a:pPr lvl="1"/>
            <a:r>
              <a:rPr lang="zh-CN" altLang="en-US" sz="3600" dirty="0"/>
              <a:t>学员学习情况评价报告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6137429"/>
              </p:ext>
            </p:extLst>
          </p:nvPr>
        </p:nvGraphicFramePr>
        <p:xfrm>
          <a:off x="5881357" y="1022548"/>
          <a:ext cx="11082667" cy="8651677"/>
        </p:xfrm>
        <a:graphic>
          <a:graphicData uri="http://schemas.openxmlformats.org/drawingml/2006/table">
            <a:tbl>
              <a:tblPr/>
              <a:tblGrid>
                <a:gridCol w="122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2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8746"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学习阶段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学习内容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理解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预计学习</a:t>
                      </a:r>
                    </a:p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时间（小时）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</a:t>
                      </a: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设计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软件设计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86">
                <a:tc rowSpan="8"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预学习阶段</a:t>
                      </a:r>
                    </a:p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如何科学的提问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Linux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系统安装和基本使用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计算机系统的状态机模型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复习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语言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程序的执行和模拟器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搭建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verilator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仿真环境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数字电路基础实验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完成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PA1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401">
                <a:tc rowSpan="12"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基础学习阶段（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阶段）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RV32IM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NEMU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程序的机器级表示（上）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程序的机器级表示（下）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04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RTL</a:t>
                      </a: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实现最简单的处理器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AM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运行时环境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工具和基础设施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65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RV32E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的单周期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NPC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03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ELF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文件和链接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建议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方向也学习，时间不长，但能为编写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SoC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裸机程序做铺垫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设备和输入输出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378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总线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新增，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SoC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前导知识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522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SoC</a:t>
                      </a: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计算机系统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软件方向只能进行简单的开发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？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4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异常处理和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RT-Thread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7126"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总时间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</a:p>
                  </a:txBody>
                  <a:tcPr marL="73794" marR="73794" marT="36897" marB="18449" anchor="ctr">
                    <a:lnL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2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知识图谱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1343313" y="1312225"/>
            <a:ext cx="2044349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43313" y="1927696"/>
            <a:ext cx="2044349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运行时环境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343313" y="2531940"/>
            <a:ext cx="2044349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操作系统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45964" y="3118153"/>
            <a:ext cx="2044349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指令集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343313" y="3733624"/>
            <a:ext cx="2044349" cy="607077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微结构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43313" y="4349095"/>
            <a:ext cx="2044349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343313" y="4964566"/>
            <a:ext cx="2044349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343313" y="5585081"/>
            <a:ext cx="2044349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物理设计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343313" y="6190113"/>
            <a:ext cx="2044349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物理验证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1343313" y="6795145"/>
            <a:ext cx="2044349" cy="607077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版图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2613" y="7488681"/>
            <a:ext cx="99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03050" y="7492380"/>
            <a:ext cx="99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419547" y="7640115"/>
            <a:ext cx="258173" cy="248869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2754724" y="7635420"/>
            <a:ext cx="258173" cy="248869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右大括号 23"/>
          <p:cNvSpPr/>
          <p:nvPr/>
        </p:nvSpPr>
        <p:spPr bwMode="auto">
          <a:xfrm rot="10800000">
            <a:off x="973370" y="1343999"/>
            <a:ext cx="356019" cy="2977283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4130" y="1718369"/>
            <a:ext cx="543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</a:p>
        </p:txBody>
      </p:sp>
      <p:sp>
        <p:nvSpPr>
          <p:cNvPr id="26" name="右大括号 25"/>
          <p:cNvSpPr/>
          <p:nvPr/>
        </p:nvSpPr>
        <p:spPr bwMode="auto">
          <a:xfrm rot="10800000">
            <a:off x="983117" y="4362727"/>
            <a:ext cx="356019" cy="2977283"/>
          </a:xfrm>
          <a:prstGeom prst="rightBrace">
            <a:avLst>
              <a:gd name="adj1" fmla="val 64404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5799" y="4520217"/>
            <a:ext cx="543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前后端全链条</a:t>
            </a:r>
          </a:p>
        </p:txBody>
      </p:sp>
      <p:sp>
        <p:nvSpPr>
          <p:cNvPr id="30" name="圆角矩形 29"/>
          <p:cNvSpPr/>
          <p:nvPr/>
        </p:nvSpPr>
        <p:spPr bwMode="auto">
          <a:xfrm>
            <a:off x="1329388" y="8187265"/>
            <a:ext cx="15059470" cy="1161979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解决工程问题的基础设施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lint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工具、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sanitizer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trace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gdb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、波形、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profiler……</a:t>
            </a:r>
          </a:p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使用正确的模式写出好代码（不言自明、不言自证）、测试、断言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3398498" y="1290354"/>
            <a:ext cx="5761028" cy="61772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语言到二进制、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ELF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文件和链接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 bwMode="auto">
          <a:xfrm>
            <a:off x="3398498" y="3134139"/>
            <a:ext cx="5761028" cy="58269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RISC-V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指令集、程序的机器级表示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3412420" y="3725230"/>
            <a:ext cx="5748563" cy="6554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模拟器、单周期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3384574" y="1914999"/>
            <a:ext cx="5773493" cy="120315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裸机运行时环境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9171992" y="1305718"/>
            <a:ext cx="2063484" cy="61772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9171992" y="3149503"/>
            <a:ext cx="2063484" cy="58269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9171846" y="3740594"/>
            <a:ext cx="2059019" cy="6554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总线、设备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9158068" y="1930363"/>
            <a:ext cx="2067949" cy="120315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11264870" y="1305718"/>
            <a:ext cx="1687676" cy="61772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11250802" y="3149503"/>
            <a:ext cx="1687676" cy="58269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自陷指令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11236588" y="3740594"/>
            <a:ext cx="1684025" cy="6554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异常机制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 bwMode="auto">
          <a:xfrm>
            <a:off x="11250946" y="2531940"/>
            <a:ext cx="1691328" cy="60157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</a:p>
        </p:txBody>
      </p:sp>
      <p:sp>
        <p:nvSpPr>
          <p:cNvPr id="60" name="圆角矩形 59"/>
          <p:cNvSpPr/>
          <p:nvPr/>
        </p:nvSpPr>
        <p:spPr bwMode="auto">
          <a:xfrm>
            <a:off x="11240083" y="1943355"/>
            <a:ext cx="1691328" cy="60157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3424435" y="4378184"/>
            <a:ext cx="9506975" cy="60953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计算机系统：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UART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控制器、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颗粒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62" name="圆角矩形 61"/>
          <p:cNvSpPr/>
          <p:nvPr/>
        </p:nvSpPr>
        <p:spPr bwMode="auto">
          <a:xfrm>
            <a:off x="3393028" y="4997707"/>
            <a:ext cx="1174081" cy="24045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4909617" y="5121140"/>
            <a:ext cx="4509898" cy="2699681"/>
            <a:chOff x="5331656" y="5951134"/>
            <a:chExt cx="4509898" cy="2699681"/>
          </a:xfrm>
        </p:grpSpPr>
        <p:sp>
          <p:nvSpPr>
            <p:cNvPr id="31" name="圆角矩形 30"/>
            <p:cNvSpPr/>
            <p:nvPr/>
          </p:nvSpPr>
          <p:spPr bwMode="auto">
            <a:xfrm>
              <a:off x="7081683" y="6070169"/>
              <a:ext cx="1379936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 bwMode="auto">
            <a:xfrm>
              <a:off x="7081682" y="7015960"/>
              <a:ext cx="1379936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指令集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7081682" y="7963939"/>
              <a:ext cx="1379936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处理器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443962" y="6774868"/>
              <a:ext cx="1461298" cy="1460055"/>
              <a:chOff x="15482366" y="3225643"/>
              <a:chExt cx="1461298" cy="1460055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5482366" y="3731591"/>
                <a:ext cx="14612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状态机</a:t>
                </a: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模型</a:t>
                </a:r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15482366" y="3225643"/>
                <a:ext cx="490627" cy="490627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16453037" y="3225643"/>
                <a:ext cx="490627" cy="490627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8" name="曲线连接符 37"/>
              <p:cNvCxnSpPr>
                <a:stCxn id="35" idx="7"/>
                <a:endCxn id="36" idx="1"/>
              </p:cNvCxnSpPr>
              <p:nvPr/>
            </p:nvCxnSpPr>
            <p:spPr bwMode="auto">
              <a:xfrm rot="5400000" flipH="1" flipV="1">
                <a:off x="16213015" y="2985621"/>
                <a:ext cx="12700" cy="623746"/>
              </a:xfrm>
              <a:prstGeom prst="curvedConnector3">
                <a:avLst>
                  <a:gd name="adj1" fmla="val 236575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</p:spPr>
          </p:cxnSp>
        </p:grpSp>
        <p:cxnSp>
          <p:nvCxnSpPr>
            <p:cNvPr id="42" name="曲线连接符 41"/>
            <p:cNvCxnSpPr>
              <a:stCxn id="31" idx="3"/>
              <a:endCxn id="32" idx="3"/>
            </p:cNvCxnSpPr>
            <p:nvPr/>
          </p:nvCxnSpPr>
          <p:spPr bwMode="auto">
            <a:xfrm flipH="1">
              <a:off x="8461618" y="6373708"/>
              <a:ext cx="1" cy="945791"/>
            </a:xfrm>
            <a:prstGeom prst="curvedConnector3">
              <a:avLst>
                <a:gd name="adj1" fmla="val -2286000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sp>
          <p:nvSpPr>
            <p:cNvPr id="43" name="文本框 42"/>
            <p:cNvSpPr txBox="1"/>
            <p:nvPr/>
          </p:nvSpPr>
          <p:spPr>
            <a:xfrm>
              <a:off x="8779290" y="6572550"/>
              <a:ext cx="1062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编译</a:t>
              </a:r>
            </a:p>
          </p:txBody>
        </p:sp>
        <p:cxnSp>
          <p:nvCxnSpPr>
            <p:cNvPr id="44" name="曲线连接符 43"/>
            <p:cNvCxnSpPr/>
            <p:nvPr/>
          </p:nvCxnSpPr>
          <p:spPr bwMode="auto">
            <a:xfrm flipH="1">
              <a:off x="8461618" y="7377480"/>
              <a:ext cx="1" cy="945791"/>
            </a:xfrm>
            <a:prstGeom prst="curvedConnector3">
              <a:avLst>
                <a:gd name="adj1" fmla="val -2286000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sp>
          <p:nvSpPr>
            <p:cNvPr id="45" name="文本框 44"/>
            <p:cNvSpPr txBox="1"/>
            <p:nvPr/>
          </p:nvSpPr>
          <p:spPr>
            <a:xfrm>
              <a:off x="8748857" y="7335542"/>
              <a:ext cx="10548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CPU</a:t>
              </a:r>
            </a:p>
            <a:p>
              <a:pPr algn="l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</a:p>
          </p:txBody>
        </p:sp>
        <p:sp>
          <p:nvSpPr>
            <p:cNvPr id="71" name="圆角矩形 70"/>
            <p:cNvSpPr/>
            <p:nvPr/>
          </p:nvSpPr>
          <p:spPr bwMode="auto">
            <a:xfrm>
              <a:off x="5331656" y="5951134"/>
              <a:ext cx="4388839" cy="2699681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1058986" y="5113625"/>
            <a:ext cx="6001125" cy="2699681"/>
            <a:chOff x="10847970" y="5929551"/>
            <a:chExt cx="6001125" cy="2699681"/>
          </a:xfrm>
        </p:grpSpPr>
        <p:sp>
          <p:nvSpPr>
            <p:cNvPr id="64" name="圆角矩形 63"/>
            <p:cNvSpPr/>
            <p:nvPr/>
          </p:nvSpPr>
          <p:spPr bwMode="auto">
            <a:xfrm>
              <a:off x="13479266" y="6035574"/>
              <a:ext cx="1136540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缓存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13479265" y="6656667"/>
              <a:ext cx="1136540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并行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圆角矩形 65"/>
            <p:cNvSpPr/>
            <p:nvPr/>
          </p:nvSpPr>
          <p:spPr bwMode="auto">
            <a:xfrm>
              <a:off x="13479264" y="7277760"/>
              <a:ext cx="1136540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 bwMode="auto">
            <a:xfrm>
              <a:off x="13476062" y="7886617"/>
              <a:ext cx="1136540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专用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 bwMode="auto">
            <a:xfrm>
              <a:off x="14619493" y="7262249"/>
              <a:ext cx="2030074" cy="58269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分支预测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 bwMode="auto">
            <a:xfrm>
              <a:off x="14619347" y="7867408"/>
              <a:ext cx="2030220" cy="65541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乘</a:t>
              </a: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除法器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圆角矩形 75"/>
            <p:cNvSpPr/>
            <p:nvPr/>
          </p:nvSpPr>
          <p:spPr bwMode="auto">
            <a:xfrm>
              <a:off x="14619636" y="6644686"/>
              <a:ext cx="2029931" cy="60157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指令流水线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 bwMode="auto">
            <a:xfrm>
              <a:off x="14622842" y="6042033"/>
              <a:ext cx="2026726" cy="60157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Cache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 bwMode="auto">
            <a:xfrm>
              <a:off x="11000938" y="7900541"/>
              <a:ext cx="2276349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Profiling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圆角矩形 78"/>
            <p:cNvSpPr/>
            <p:nvPr/>
          </p:nvSpPr>
          <p:spPr bwMode="auto">
            <a:xfrm>
              <a:off x="11000938" y="7279004"/>
              <a:ext cx="2276349" cy="607077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Benchmark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上箭头 79"/>
            <p:cNvSpPr/>
            <p:nvPr/>
          </p:nvSpPr>
          <p:spPr bwMode="auto">
            <a:xfrm>
              <a:off x="12678592" y="6091846"/>
              <a:ext cx="657579" cy="1046128"/>
            </a:xfrm>
            <a:prstGeom prst="up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1087126" y="6123393"/>
              <a:ext cx="16254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体系结构</a:t>
              </a:r>
              <a:endPara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优化方法</a:t>
              </a:r>
            </a:p>
          </p:txBody>
        </p:sp>
        <p:sp>
          <p:nvSpPr>
            <p:cNvPr id="83" name="圆角矩形 82"/>
            <p:cNvSpPr/>
            <p:nvPr/>
          </p:nvSpPr>
          <p:spPr bwMode="auto">
            <a:xfrm>
              <a:off x="10847970" y="5929551"/>
              <a:ext cx="6001125" cy="2699681"/>
            </a:xfrm>
            <a:prstGeom prst="roundRect">
              <a:avLst/>
            </a:prstGeom>
            <a:noFill/>
            <a:ln w="38100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5" name="圆角矩形 84"/>
          <p:cNvSpPr/>
          <p:nvPr/>
        </p:nvSpPr>
        <p:spPr bwMode="auto">
          <a:xfrm>
            <a:off x="13153292" y="1632679"/>
            <a:ext cx="3905041" cy="292698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独立解决问题的能力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科学提问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看手册、读代码、搜索互联网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学会使用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制造工具</a:t>
            </a:r>
          </a:p>
        </p:txBody>
      </p:sp>
      <p:sp>
        <p:nvSpPr>
          <p:cNvPr id="86" name="直角上箭头 85"/>
          <p:cNvSpPr/>
          <p:nvPr/>
        </p:nvSpPr>
        <p:spPr bwMode="auto">
          <a:xfrm rot="5400000">
            <a:off x="9042062" y="5704826"/>
            <a:ext cx="2295792" cy="1340601"/>
          </a:xfrm>
          <a:prstGeom prst="bentUpArrow">
            <a:avLst>
              <a:gd name="adj1" fmla="val 18704"/>
              <a:gd name="adj2" fmla="val 25000"/>
              <a:gd name="adj3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666241" y="5653598"/>
            <a:ext cx="142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先完成</a:t>
            </a:r>
            <a:endParaRPr lang="en-US" altLang="zh-CN" sz="2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后完美</a:t>
            </a:r>
          </a:p>
        </p:txBody>
      </p:sp>
    </p:spTree>
    <p:extLst>
      <p:ext uri="{BB962C8B-B14F-4D97-AF65-F5344CB8AC3E}">
        <p14:creationId xmlns:p14="http://schemas.microsoft.com/office/powerpoint/2010/main" val="87023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学员学习案例和评价报告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782071-B320-07E8-2C34-EADAC434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" y="5482496"/>
            <a:ext cx="9029831" cy="39904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7F198D-BDA2-C3FC-0F4E-F46C25C79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/>
        </p:blipFill>
        <p:spPr>
          <a:xfrm>
            <a:off x="637384" y="1201759"/>
            <a:ext cx="8270639" cy="42043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621B32-BFC4-FAE9-4E26-863765CD7D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6238" r="13313" b="12908"/>
          <a:stretch/>
        </p:blipFill>
        <p:spPr>
          <a:xfrm>
            <a:off x="10482638" y="1201758"/>
            <a:ext cx="6094547" cy="8406681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 bwMode="auto">
          <a:xfrm>
            <a:off x="3421626" y="7964128"/>
            <a:ext cx="3126658" cy="161461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曾同学：硕士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通信工程专业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工程师岗位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10888128" y="7964127"/>
            <a:ext cx="3126658" cy="161461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魏同学：硕士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电子信息专业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工程师岗位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1503742" y="2816942"/>
            <a:ext cx="1061884" cy="2949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265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常见问题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Q: </a:t>
            </a:r>
            <a:r>
              <a:rPr lang="zh-CN" altLang="en-US" dirty="0"/>
              <a:t>在哪里报名</a:t>
            </a:r>
            <a:r>
              <a:rPr lang="en-US" altLang="zh-CN" dirty="0"/>
              <a:t>?   A: </a:t>
            </a:r>
            <a:r>
              <a:rPr lang="zh-CN" altLang="en-US" dirty="0"/>
              <a:t>官网</a:t>
            </a:r>
            <a:r>
              <a:rPr lang="en-US" altLang="zh-CN" dirty="0"/>
              <a:t>ysyx.org, </a:t>
            </a:r>
            <a:r>
              <a:rPr lang="zh-CN" altLang="en-US" dirty="0"/>
              <a:t>按流程操作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学习资料在哪里</a:t>
            </a:r>
            <a:r>
              <a:rPr lang="en-US" altLang="zh-CN" dirty="0"/>
              <a:t>?   A: </a:t>
            </a:r>
            <a:r>
              <a:rPr lang="zh-CN" altLang="en-US" dirty="0"/>
              <a:t>官网</a:t>
            </a:r>
            <a:r>
              <a:rPr lang="en-US" altLang="zh-CN" dirty="0"/>
              <a:t>ysyx.org</a:t>
            </a:r>
          </a:p>
          <a:p>
            <a:r>
              <a:rPr lang="en-US" altLang="zh-CN" dirty="0"/>
              <a:t>Q: </a:t>
            </a:r>
            <a:r>
              <a:rPr lang="zh-CN" altLang="en-US" dirty="0"/>
              <a:t>我低年级</a:t>
            </a:r>
            <a:r>
              <a:rPr lang="en-US" altLang="zh-CN" dirty="0"/>
              <a:t>/</a:t>
            </a:r>
            <a:r>
              <a:rPr lang="zh-CN" altLang="en-US" dirty="0"/>
              <a:t>普通高校</a:t>
            </a:r>
            <a:r>
              <a:rPr lang="en-US" altLang="zh-CN" dirty="0"/>
              <a:t>/</a:t>
            </a:r>
            <a:r>
              <a:rPr lang="zh-CN" altLang="en-US" dirty="0"/>
              <a:t>其他专业</a:t>
            </a:r>
            <a:r>
              <a:rPr lang="en-US" altLang="zh-CN" dirty="0"/>
              <a:t>/</a:t>
            </a:r>
            <a:r>
              <a:rPr lang="zh-CN" altLang="en-US" dirty="0"/>
              <a:t>零基础</a:t>
            </a:r>
            <a:r>
              <a:rPr lang="en-US" altLang="zh-CN" dirty="0"/>
              <a:t>, </a:t>
            </a:r>
            <a:r>
              <a:rPr lang="zh-CN" altLang="en-US" dirty="0"/>
              <a:t>能否参加</a:t>
            </a:r>
            <a:r>
              <a:rPr lang="en-US" altLang="zh-CN" dirty="0"/>
              <a:t>?   A: </a:t>
            </a:r>
            <a:r>
              <a:rPr lang="zh-CN" altLang="en-US" dirty="0"/>
              <a:t>能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我已经毕业</a:t>
            </a:r>
            <a:r>
              <a:rPr lang="en-US" altLang="zh-CN" dirty="0"/>
              <a:t>, </a:t>
            </a:r>
            <a:r>
              <a:rPr lang="zh-CN" altLang="en-US" dirty="0"/>
              <a:t>能否参加</a:t>
            </a:r>
            <a:r>
              <a:rPr lang="en-US" altLang="zh-CN" dirty="0"/>
              <a:t>?   A: </a:t>
            </a:r>
            <a:r>
              <a:rPr lang="zh-CN" altLang="en-US" dirty="0"/>
              <a:t>能学习</a:t>
            </a:r>
            <a:r>
              <a:rPr lang="en-US" altLang="zh-CN" dirty="0"/>
              <a:t>, </a:t>
            </a:r>
            <a:r>
              <a:rPr lang="zh-CN" altLang="en-US" dirty="0"/>
              <a:t>但不能免费流片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报名什么时候截止</a:t>
            </a:r>
            <a:r>
              <a:rPr lang="en-US" altLang="zh-CN" dirty="0"/>
              <a:t>?   A: </a:t>
            </a:r>
            <a:r>
              <a:rPr lang="zh-CN" altLang="en-US" dirty="0"/>
              <a:t>一直开放</a:t>
            </a:r>
            <a:r>
              <a:rPr lang="en-US" altLang="zh-CN" dirty="0"/>
              <a:t>, </a:t>
            </a:r>
            <a:r>
              <a:rPr lang="zh-CN" altLang="en-US" dirty="0"/>
              <a:t>随到随学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报名和学习是否收费</a:t>
            </a:r>
            <a:r>
              <a:rPr lang="en-US" altLang="zh-CN" dirty="0"/>
              <a:t>?   A: </a:t>
            </a:r>
            <a:r>
              <a:rPr lang="zh-CN" altLang="en-US" dirty="0"/>
              <a:t>公益项目</a:t>
            </a:r>
            <a:r>
              <a:rPr lang="en-US" altLang="zh-CN" dirty="0"/>
              <a:t>, </a:t>
            </a:r>
            <a:r>
              <a:rPr lang="zh-CN" altLang="en-US" dirty="0"/>
              <a:t>不收费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报名怎么筛选</a:t>
            </a:r>
            <a:r>
              <a:rPr lang="en-US" altLang="zh-CN" dirty="0"/>
              <a:t>?   A: </a:t>
            </a:r>
            <a:r>
              <a:rPr lang="zh-CN" altLang="en-US" dirty="0"/>
              <a:t>不筛选</a:t>
            </a:r>
            <a:r>
              <a:rPr lang="en-US" altLang="zh-CN" dirty="0"/>
              <a:t>, </a:t>
            </a:r>
            <a:r>
              <a:rPr lang="zh-CN" altLang="en-US" dirty="0"/>
              <a:t>项目组鼓励大家学习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一般要学多久</a:t>
            </a:r>
            <a:r>
              <a:rPr lang="en-US" altLang="zh-CN" dirty="0"/>
              <a:t>?   A: </a:t>
            </a:r>
            <a:r>
              <a:rPr lang="zh-CN" altLang="en-US" dirty="0"/>
              <a:t>因人而易</a:t>
            </a:r>
            <a:r>
              <a:rPr lang="en-US" altLang="zh-CN" dirty="0"/>
              <a:t>, </a:t>
            </a:r>
            <a:r>
              <a:rPr lang="zh-CN" altLang="en-US" dirty="0"/>
              <a:t>可以先学两周试试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什么时候要学完</a:t>
            </a:r>
            <a:r>
              <a:rPr lang="en-US" altLang="zh-CN" dirty="0"/>
              <a:t>?   A: </a:t>
            </a:r>
            <a:r>
              <a:rPr lang="zh-CN" altLang="en-US" dirty="0"/>
              <a:t>没有要求</a:t>
            </a:r>
            <a:r>
              <a:rPr lang="en-US" altLang="zh-CN" dirty="0"/>
              <a:t>, </a:t>
            </a:r>
            <a:r>
              <a:rPr lang="zh-CN" altLang="en-US" dirty="0"/>
              <a:t>学完就申请答辩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学得慢会不会被淘汰</a:t>
            </a:r>
            <a:r>
              <a:rPr lang="en-US" altLang="zh-CN" dirty="0"/>
              <a:t>?   A: </a:t>
            </a:r>
            <a:r>
              <a:rPr lang="zh-CN" altLang="en-US" dirty="0"/>
              <a:t>不会</a:t>
            </a:r>
            <a:r>
              <a:rPr lang="en-US" altLang="zh-CN" dirty="0"/>
              <a:t>, </a:t>
            </a:r>
            <a:r>
              <a:rPr lang="zh-CN" altLang="en-US" dirty="0"/>
              <a:t>项目组鼓励大家持续学习</a:t>
            </a:r>
            <a:endParaRPr lang="en-US" altLang="zh-CN" dirty="0"/>
          </a:p>
          <a:p>
            <a:r>
              <a:rPr lang="en-US" altLang="zh-CN" dirty="0"/>
              <a:t>Q: </a:t>
            </a:r>
            <a:r>
              <a:rPr lang="zh-CN" altLang="en-US" dirty="0"/>
              <a:t>可以组队吗</a:t>
            </a:r>
            <a:r>
              <a:rPr lang="en-US" altLang="zh-CN" dirty="0"/>
              <a:t>?   A: </a:t>
            </a:r>
            <a:r>
              <a:rPr lang="zh-CN" altLang="en-US" dirty="0"/>
              <a:t>不可以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801390" y="2791656"/>
            <a:ext cx="244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8805" y="53476"/>
            <a:ext cx="2730364" cy="27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</a:t>
            </a:r>
            <a:r>
              <a:rPr lang="zh-CN" altLang="en-US" dirty="0"/>
              <a:t>（</a:t>
            </a:r>
            <a:r>
              <a:rPr lang="en-US" altLang="zh-CN" dirty="0"/>
              <a:t>Chip Creative</a:t>
            </a:r>
            <a:r>
              <a:rPr lang="zh-CN" altLang="en-US" dirty="0"/>
              <a:t>）团队简介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构建开源的芯片设计解决方案，覆盖开源</a:t>
            </a:r>
            <a:r>
              <a:rPr lang="en-US" altLang="zh-CN" sz="3600" dirty="0"/>
              <a:t>IP</a:t>
            </a:r>
            <a:r>
              <a:rPr lang="zh-CN" altLang="en-US" sz="3600" dirty="0"/>
              <a:t>、开源</a:t>
            </a:r>
            <a:r>
              <a:rPr lang="en-US" altLang="zh-CN" sz="3600" dirty="0"/>
              <a:t>EDA</a:t>
            </a:r>
            <a:r>
              <a:rPr lang="zh-CN" altLang="en-US" sz="3600" dirty="0"/>
              <a:t>、人才培养、流片</a:t>
            </a:r>
            <a:r>
              <a:rPr lang="en-US" altLang="zh-CN" sz="3600" dirty="0"/>
              <a:t>&amp;</a:t>
            </a:r>
            <a:r>
              <a:rPr lang="zh-CN" altLang="en-US" sz="3600" dirty="0"/>
              <a:t>定制</a:t>
            </a:r>
          </a:p>
          <a:p>
            <a:r>
              <a:rPr lang="zh-CN" altLang="en-US" sz="3600" dirty="0"/>
              <a:t>来自多个单位的课题组联合团队，包含计算所、鹏城、开芯院等</a:t>
            </a:r>
          </a:p>
        </p:txBody>
      </p:sp>
      <p:sp>
        <p:nvSpPr>
          <p:cNvPr id="4" name="圆角矩形 21">
            <a:extLst>
              <a:ext uri="{FF2B5EF4-FFF2-40B4-BE49-F238E27FC236}">
                <a16:creationId xmlns:a16="http://schemas.microsoft.com/office/drawing/2014/main" id="{CDCD3A40-748B-F0FD-B60D-AF7F0033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903" y="7339624"/>
            <a:ext cx="14887730" cy="214049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1600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21">
            <a:extLst>
              <a:ext uri="{FF2B5EF4-FFF2-40B4-BE49-F238E27FC236}">
                <a16:creationId xmlns:a16="http://schemas.microsoft.com/office/drawing/2014/main" id="{CDCD3A40-748B-F0FD-B60D-AF7F0033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09" y="3632735"/>
            <a:ext cx="5205686" cy="143649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1300460" rtl="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zh-CN" altLang="en-US" sz="1600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9B8817-D99C-7F86-5BA0-702A9C68AB24}"/>
              </a:ext>
            </a:extLst>
          </p:cNvPr>
          <p:cNvSpPr/>
          <p:nvPr/>
        </p:nvSpPr>
        <p:spPr>
          <a:xfrm>
            <a:off x="720505" y="3006325"/>
            <a:ext cx="5205686" cy="53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>
              <a:defRPr/>
            </a:pP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</a:t>
            </a:r>
            <a:r>
              <a:rPr kumimoji="1" lang="en-US" altLang="zh-CN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处理器核和基础</a:t>
            </a:r>
            <a:r>
              <a:rPr kumimoji="1" lang="en-US" altLang="zh-CN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kumimoji="1" lang="zh-CN" altLang="en-US" sz="256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线连接符 9">
            <a:extLst>
              <a:ext uri="{FF2B5EF4-FFF2-40B4-BE49-F238E27FC236}">
                <a16:creationId xmlns:a16="http://schemas.microsoft.com/office/drawing/2014/main" id="{668A67ED-25CF-9175-8780-00E8BC2D17A4}"/>
              </a:ext>
            </a:extLst>
          </p:cNvPr>
          <p:cNvCxnSpPr>
            <a:cxnSpLocks/>
          </p:cNvCxnSpPr>
          <p:nvPr/>
        </p:nvCxnSpPr>
        <p:spPr>
          <a:xfrm>
            <a:off x="6023730" y="3355825"/>
            <a:ext cx="0" cy="1723274"/>
          </a:xfrm>
          <a:prstGeom prst="line">
            <a:avLst/>
          </a:prstGeom>
          <a:ln w="57150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21">
            <a:extLst>
              <a:ext uri="{FF2B5EF4-FFF2-40B4-BE49-F238E27FC236}">
                <a16:creationId xmlns:a16="http://schemas.microsoft.com/office/drawing/2014/main" id="{CDCD3A40-748B-F0FD-B60D-AF7F0033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99" y="3632735"/>
            <a:ext cx="10609033" cy="143649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1600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9B8817-D99C-7F86-5BA0-702A9C68AB24}"/>
              </a:ext>
            </a:extLst>
          </p:cNvPr>
          <p:cNvSpPr/>
          <p:nvPr/>
        </p:nvSpPr>
        <p:spPr>
          <a:xfrm>
            <a:off x="6132602" y="3013759"/>
            <a:ext cx="10609028" cy="535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>
              <a:defRPr/>
            </a:pP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</a:t>
            </a:r>
            <a:r>
              <a:rPr kumimoji="1" lang="en-US" altLang="zh-CN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打通芯片从</a:t>
            </a:r>
            <a:r>
              <a:rPr kumimoji="1" lang="en-US" altLang="zh-CN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RTL</a:t>
            </a:r>
            <a:r>
              <a:rPr kumimoji="1" lang="zh-CN" altLang="en-US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kumimoji="1" lang="en-US" altLang="zh-CN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GSDII</a:t>
            </a:r>
            <a:r>
              <a:rPr kumimoji="1" lang="zh-CN" altLang="en-US" sz="256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的设计全流程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9B8817-D99C-7F86-5BA0-702A9C68AB24}"/>
              </a:ext>
            </a:extLst>
          </p:cNvPr>
          <p:cNvSpPr/>
          <p:nvPr/>
        </p:nvSpPr>
        <p:spPr>
          <a:xfrm>
            <a:off x="720509" y="7339622"/>
            <a:ext cx="854650" cy="21404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>
              <a:defRPr/>
            </a:pP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流片</a:t>
            </a:r>
            <a:r>
              <a:rPr kumimoji="1" lang="en-US" altLang="zh-CN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kumimoji="1" lang="zh-CN" altLang="en-US" sz="256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E31CB0C7-5BBA-87D5-471C-22A964DA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04776" y="3713233"/>
            <a:ext cx="5817805" cy="1227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5">
            <a:extLst>
              <a:ext uri="{FF2B5EF4-FFF2-40B4-BE49-F238E27FC236}">
                <a16:creationId xmlns:a16="http://schemas.microsoft.com/office/drawing/2014/main" id="{06257B7F-AA8F-A1D4-78EF-A2FBBBFF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13803" y="7429857"/>
            <a:ext cx="8264543" cy="2033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ounded Rectangle 57">
            <a:extLst>
              <a:ext uri="{FF2B5EF4-FFF2-40B4-BE49-F238E27FC236}">
                <a16:creationId xmlns:a16="http://schemas.microsoft.com/office/drawing/2014/main" id="{37C11EAE-98F4-466D-2850-31209CA81711}"/>
              </a:ext>
            </a:extLst>
          </p:cNvPr>
          <p:cNvSpPr/>
          <p:nvPr/>
        </p:nvSpPr>
        <p:spPr>
          <a:xfrm>
            <a:off x="8343789" y="3682990"/>
            <a:ext cx="2416148" cy="6543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x-none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仿真验证</a:t>
            </a:r>
            <a:r>
              <a:rPr lang="zh-CN" altLang="en-US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x-none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逻辑综合</a:t>
            </a:r>
            <a:r>
              <a:rPr lang="zh-CN" altLang="en-US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、物理设计、签核分析</a:t>
            </a:r>
            <a:endParaRPr lang="x-none" sz="18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58">
            <a:extLst>
              <a:ext uri="{FF2B5EF4-FFF2-40B4-BE49-F238E27FC236}">
                <a16:creationId xmlns:a16="http://schemas.microsoft.com/office/drawing/2014/main" id="{E670A7C6-C85C-0C06-AF59-8A7F5CB34DB2}"/>
              </a:ext>
            </a:extLst>
          </p:cNvPr>
          <p:cNvSpPr/>
          <p:nvPr/>
        </p:nvSpPr>
        <p:spPr>
          <a:xfrm>
            <a:off x="8343786" y="4411091"/>
            <a:ext cx="2416149" cy="5821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x-none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流片三次</a:t>
            </a:r>
            <a:endParaRPr lang="en-US" sz="18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28nm</a:t>
            </a:r>
            <a:r>
              <a:rPr lang="zh-CN" altLang="en-US" sz="1800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</a:t>
            </a:r>
            <a:endParaRPr lang="x-none" sz="180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10">
            <a:extLst>
              <a:ext uri="{FF2B5EF4-FFF2-40B4-BE49-F238E27FC236}">
                <a16:creationId xmlns:a16="http://schemas.microsoft.com/office/drawing/2014/main" id="{5C32137E-DD02-075D-4C39-2CEAD06E0C08}"/>
              </a:ext>
            </a:extLst>
          </p:cNvPr>
          <p:cNvSpPr/>
          <p:nvPr/>
        </p:nvSpPr>
        <p:spPr>
          <a:xfrm>
            <a:off x="720508" y="5315393"/>
            <a:ext cx="854650" cy="19291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>
              <a:defRPr/>
            </a:pPr>
            <a:r>
              <a:rPr kumimoji="1" lang="zh-CN" altLang="en-US" sz="2560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</a:t>
            </a:r>
            <a:endParaRPr kumimoji="1" lang="zh-CN" altLang="en-US" sz="2560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21">
            <a:extLst>
              <a:ext uri="{FF2B5EF4-FFF2-40B4-BE49-F238E27FC236}">
                <a16:creationId xmlns:a16="http://schemas.microsoft.com/office/drawing/2014/main" id="{8C64B09D-2E37-DCF2-68F4-A03D4056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904" y="5320696"/>
            <a:ext cx="14887728" cy="192386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defTabSz="1300460" rtl="0" fontAlgn="base">
              <a:spcBef>
                <a:spcPct val="50000"/>
              </a:spcBef>
              <a:spcAft>
                <a:spcPct val="0"/>
              </a:spcAft>
            </a:pPr>
            <a:endParaRPr kumimoji="1" lang="zh-CN" altLang="en-US" sz="1600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61">
            <a:extLst>
              <a:ext uri="{FF2B5EF4-FFF2-40B4-BE49-F238E27FC236}">
                <a16:creationId xmlns:a16="http://schemas.microsoft.com/office/drawing/2014/main" id="{80117C14-636B-B1A6-41A0-6B4BF401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135049" y="5389841"/>
            <a:ext cx="5417537" cy="1805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62">
            <a:extLst>
              <a:ext uri="{FF2B5EF4-FFF2-40B4-BE49-F238E27FC236}">
                <a16:creationId xmlns:a16="http://schemas.microsoft.com/office/drawing/2014/main" id="{158DD139-9C5F-F677-CCBC-C7110625F5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214777" y="5389841"/>
            <a:ext cx="3681684" cy="1805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63">
            <a:extLst>
              <a:ext uri="{FF2B5EF4-FFF2-40B4-BE49-F238E27FC236}">
                <a16:creationId xmlns:a16="http://schemas.microsoft.com/office/drawing/2014/main" id="{E68F06FD-175B-D1CB-7783-FDB2DE967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062" y="3804351"/>
            <a:ext cx="2034833" cy="1145024"/>
          </a:xfrm>
          <a:prstGeom prst="rect">
            <a:avLst/>
          </a:prstGeom>
        </p:spPr>
      </p:pic>
      <p:pic>
        <p:nvPicPr>
          <p:cNvPr id="20" name="图片 20">
            <a:extLst>
              <a:ext uri="{FF2B5EF4-FFF2-40B4-BE49-F238E27FC236}">
                <a16:creationId xmlns:a16="http://schemas.microsoft.com/office/drawing/2014/main" id="{3553E622-E013-50A4-3A76-B6AAA21F0C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63" y="5514946"/>
            <a:ext cx="1630943" cy="1535407"/>
          </a:xfrm>
          <a:prstGeom prst="rect">
            <a:avLst/>
          </a:prstGeom>
        </p:spPr>
      </p:pic>
      <p:sp>
        <p:nvSpPr>
          <p:cNvPr id="21" name="Rounded Rectangle 68">
            <a:extLst>
              <a:ext uri="{FF2B5EF4-FFF2-40B4-BE49-F238E27FC236}">
                <a16:creationId xmlns:a16="http://schemas.microsoft.com/office/drawing/2014/main" id="{DCEF61F4-D81B-201D-A51E-5632F4B8B2CF}"/>
              </a:ext>
            </a:extLst>
          </p:cNvPr>
          <p:cNvSpPr/>
          <p:nvPr/>
        </p:nvSpPr>
        <p:spPr>
          <a:xfrm>
            <a:off x="2095803" y="7430391"/>
            <a:ext cx="4468780" cy="5629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使用开源</a:t>
            </a:r>
            <a:r>
              <a:rPr 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和开源</a:t>
            </a:r>
            <a:r>
              <a:rPr 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的解决方案</a:t>
            </a:r>
          </a:p>
        </p:txBody>
      </p:sp>
      <p:sp>
        <p:nvSpPr>
          <p:cNvPr id="22" name="Rounded Rectangle 69">
            <a:extLst>
              <a:ext uri="{FF2B5EF4-FFF2-40B4-BE49-F238E27FC236}">
                <a16:creationId xmlns:a16="http://schemas.microsoft.com/office/drawing/2014/main" id="{D7A9FFFF-FFB1-312B-5068-C22709048754}"/>
              </a:ext>
            </a:extLst>
          </p:cNvPr>
          <p:cNvSpPr/>
          <p:nvPr/>
        </p:nvSpPr>
        <p:spPr>
          <a:xfrm>
            <a:off x="2078618" y="8050304"/>
            <a:ext cx="5970604" cy="7495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en-US" altLang="zh-CN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SNOW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Shuttle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Wait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276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为高校和社区提供低成本流片班车和设计服务</a:t>
            </a:r>
          </a:p>
        </p:txBody>
      </p:sp>
      <p:sp>
        <p:nvSpPr>
          <p:cNvPr id="23" name="Rounded Rectangle 70">
            <a:extLst>
              <a:ext uri="{FF2B5EF4-FFF2-40B4-BE49-F238E27FC236}">
                <a16:creationId xmlns:a16="http://schemas.microsoft.com/office/drawing/2014/main" id="{770FBA9A-780F-57F3-8636-315E2818313D}"/>
              </a:ext>
            </a:extLst>
          </p:cNvPr>
          <p:cNvSpPr/>
          <p:nvPr/>
        </p:nvSpPr>
        <p:spPr>
          <a:xfrm>
            <a:off x="3892134" y="5470630"/>
            <a:ext cx="2935552" cy="7896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累计报名</a:t>
            </a:r>
            <a:r>
              <a:rPr lang="en-US" altLang="zh-CN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8300</a:t>
            </a:r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余人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276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</a:t>
            </a:r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余所高校</a:t>
            </a:r>
          </a:p>
        </p:txBody>
      </p:sp>
      <p:sp>
        <p:nvSpPr>
          <p:cNvPr id="24" name="Rounded Rectangle 71">
            <a:extLst>
              <a:ext uri="{FF2B5EF4-FFF2-40B4-BE49-F238E27FC236}">
                <a16:creationId xmlns:a16="http://schemas.microsoft.com/office/drawing/2014/main" id="{C70A6DE4-BE6C-98DC-36E9-70B5D41B5283}"/>
              </a:ext>
            </a:extLst>
          </p:cNvPr>
          <p:cNvSpPr/>
          <p:nvPr/>
        </p:nvSpPr>
        <p:spPr>
          <a:xfrm>
            <a:off x="3892134" y="6357592"/>
            <a:ext cx="2935552" cy="7896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x-none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软硬件</a:t>
            </a:r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设计能力</a:t>
            </a:r>
            <a:endParaRPr lang="en-US" altLang="zh-CN" sz="2276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芯片全链条</a:t>
            </a:r>
            <a:r>
              <a:rPr lang="zh-CN" altLang="en-US" sz="2276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设计能力</a:t>
            </a:r>
            <a:endParaRPr lang="en-US" altLang="zh-CN" sz="2276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72">
            <a:extLst>
              <a:ext uri="{FF2B5EF4-FFF2-40B4-BE49-F238E27FC236}">
                <a16:creationId xmlns:a16="http://schemas.microsoft.com/office/drawing/2014/main" id="{236B21D9-89BE-7D64-6C60-6330396682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543" r="22054" b="30595"/>
          <a:stretch/>
        </p:blipFill>
        <p:spPr>
          <a:xfrm>
            <a:off x="786334" y="3773109"/>
            <a:ext cx="1159464" cy="1155749"/>
          </a:xfrm>
          <a:prstGeom prst="rect">
            <a:avLst/>
          </a:prstGeom>
        </p:spPr>
      </p:pic>
      <p:pic>
        <p:nvPicPr>
          <p:cNvPr id="26" name="Picture 4" descr="可爱卡通手绘黑白简笔画涂鸦星星形五角星图标LOGO_蛙客网viwik.com">
            <a:extLst>
              <a:ext uri="{FF2B5EF4-FFF2-40B4-BE49-F238E27FC236}">
                <a16:creationId xmlns:a16="http://schemas.microsoft.com/office/drawing/2014/main" id="{3F76B086-29E3-4BAB-D25F-054A2F74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5" y="3724238"/>
            <a:ext cx="1244846" cy="12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75">
            <a:extLst>
              <a:ext uri="{FF2B5EF4-FFF2-40B4-BE49-F238E27FC236}">
                <a16:creationId xmlns:a16="http://schemas.microsoft.com/office/drawing/2014/main" id="{EC3DAD5F-0246-24F5-B2B9-C472AB9D5636}"/>
              </a:ext>
            </a:extLst>
          </p:cNvPr>
          <p:cNvSpPr/>
          <p:nvPr/>
        </p:nvSpPr>
        <p:spPr>
          <a:xfrm>
            <a:off x="2089148" y="3772634"/>
            <a:ext cx="1101746" cy="3832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1991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处理器核</a:t>
            </a:r>
          </a:p>
        </p:txBody>
      </p:sp>
      <p:sp>
        <p:nvSpPr>
          <p:cNvPr id="28" name="Rounded Rectangle 76">
            <a:extLst>
              <a:ext uri="{FF2B5EF4-FFF2-40B4-BE49-F238E27FC236}">
                <a16:creationId xmlns:a16="http://schemas.microsoft.com/office/drawing/2014/main" id="{E002CDD3-0084-1255-2C62-82735EFAECE7}"/>
              </a:ext>
            </a:extLst>
          </p:cNvPr>
          <p:cNvSpPr/>
          <p:nvPr/>
        </p:nvSpPr>
        <p:spPr>
          <a:xfrm>
            <a:off x="4841541" y="3741467"/>
            <a:ext cx="914305" cy="39794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1991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en-US" altLang="zh-CN" sz="1991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endParaRPr lang="zh-CN" altLang="en-US" sz="1991" b="1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ounded Rectangle 77">
            <a:extLst>
              <a:ext uri="{FF2B5EF4-FFF2-40B4-BE49-F238E27FC236}">
                <a16:creationId xmlns:a16="http://schemas.microsoft.com/office/drawing/2014/main" id="{3C43770B-FA3B-BA5A-C5E4-0AB0F84BD9B5}"/>
              </a:ext>
            </a:extLst>
          </p:cNvPr>
          <p:cNvSpPr/>
          <p:nvPr/>
        </p:nvSpPr>
        <p:spPr>
          <a:xfrm>
            <a:off x="2089148" y="8866667"/>
            <a:ext cx="5970604" cy="5629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支持近</a:t>
            </a:r>
            <a:r>
              <a:rPr lang="en-US" altLang="zh-CN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个课题组</a:t>
            </a:r>
            <a:r>
              <a:rPr lang="en-US" altLang="zh-CN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开源项目验证</a:t>
            </a:r>
            <a:r>
              <a:rPr lang="en-US" altLang="zh-CN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133" b="1" kern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或定制芯片</a:t>
            </a:r>
          </a:p>
        </p:txBody>
      </p:sp>
      <p:sp>
        <p:nvSpPr>
          <p:cNvPr id="30" name="Rounded Rectangle 80">
            <a:extLst>
              <a:ext uri="{FF2B5EF4-FFF2-40B4-BE49-F238E27FC236}">
                <a16:creationId xmlns:a16="http://schemas.microsoft.com/office/drawing/2014/main" id="{6E1EFCA0-5121-092C-3FC0-39E57621ACA3}"/>
              </a:ext>
            </a:extLst>
          </p:cNvPr>
          <p:cNvSpPr/>
          <p:nvPr/>
        </p:nvSpPr>
        <p:spPr>
          <a:xfrm>
            <a:off x="6648667" y="7439642"/>
            <a:ext cx="1417739" cy="5629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2276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开源掌机</a:t>
            </a:r>
          </a:p>
        </p:txBody>
      </p:sp>
      <p:sp>
        <p:nvSpPr>
          <p:cNvPr id="31" name="Rounded Rectangle 81">
            <a:extLst>
              <a:ext uri="{FF2B5EF4-FFF2-40B4-BE49-F238E27FC236}">
                <a16:creationId xmlns:a16="http://schemas.microsoft.com/office/drawing/2014/main" id="{8E071F9A-505D-F89D-7890-92439D5F16B0}"/>
              </a:ext>
            </a:extLst>
          </p:cNvPr>
          <p:cNvSpPr/>
          <p:nvPr/>
        </p:nvSpPr>
        <p:spPr>
          <a:xfrm>
            <a:off x="2078618" y="4217462"/>
            <a:ext cx="1212100" cy="7896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zh-CN" altLang="en-US" sz="1707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登山计划</a:t>
            </a:r>
            <a:endParaRPr lang="en-US" altLang="zh-CN" sz="1707" b="1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1707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香山裁剪</a:t>
            </a:r>
            <a:endParaRPr lang="en-US" altLang="zh-CN" sz="1707" b="1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zh-CN" altLang="en-US" sz="1707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复刻雁栖湖</a:t>
            </a:r>
            <a:endParaRPr lang="en-US" altLang="zh-CN" sz="1707" b="1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82">
            <a:extLst>
              <a:ext uri="{FF2B5EF4-FFF2-40B4-BE49-F238E27FC236}">
                <a16:creationId xmlns:a16="http://schemas.microsoft.com/office/drawing/2014/main" id="{DC8A9C21-45A8-2802-D108-C45C39DA35DE}"/>
              </a:ext>
            </a:extLst>
          </p:cNvPr>
          <p:cNvSpPr txBox="1"/>
          <p:nvPr/>
        </p:nvSpPr>
        <p:spPr>
          <a:xfrm>
            <a:off x="734140" y="4991114"/>
            <a:ext cx="448834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rtl="0"/>
            <a:r>
              <a:rPr lang="x-none" sz="128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zh-CN" altLang="en-US" sz="128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：香山项目由香山团队主导研发和维护，</a:t>
            </a:r>
            <a:r>
              <a:rPr lang="en-US" altLang="zh-CN" sz="128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</a:t>
            </a:r>
            <a:r>
              <a:rPr lang="zh-CN" altLang="en-US" sz="1280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团队深度参与</a:t>
            </a:r>
            <a:endParaRPr lang="x-none" sz="1280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ounded Rectangle 83">
            <a:extLst>
              <a:ext uri="{FF2B5EF4-FFF2-40B4-BE49-F238E27FC236}">
                <a16:creationId xmlns:a16="http://schemas.microsoft.com/office/drawing/2014/main" id="{B6C2330C-CFC7-9D84-4CAB-0BA89B422118}"/>
              </a:ext>
            </a:extLst>
          </p:cNvPr>
          <p:cNvSpPr/>
          <p:nvPr/>
        </p:nvSpPr>
        <p:spPr>
          <a:xfrm>
            <a:off x="4796551" y="4212507"/>
            <a:ext cx="1061379" cy="7896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 defTabSz="1300460" rtl="0"/>
            <a:r>
              <a:rPr lang="x-none" altLang="zh-CN" sz="1422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DDR</a:t>
            </a:r>
            <a:r>
              <a:rPr lang="zh-CN" altLang="x-none" sz="1422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</a:t>
            </a:r>
            <a:endParaRPr lang="en-US" altLang="zh-CN" sz="1422" b="1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1300460" rtl="0"/>
            <a:r>
              <a:rPr lang="en-US" altLang="zh-CN" sz="1422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SDRAM</a:t>
            </a:r>
            <a:r>
              <a:rPr lang="zh-CN" altLang="en-US" sz="1422" b="1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、以太网等等</a:t>
            </a:r>
          </a:p>
        </p:txBody>
      </p:sp>
    </p:spTree>
    <p:extLst>
      <p:ext uri="{BB962C8B-B14F-4D97-AF65-F5344CB8AC3E}">
        <p14:creationId xmlns:p14="http://schemas.microsoft.com/office/powerpoint/2010/main" val="1116618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</a:t>
            </a:r>
            <a:r>
              <a:rPr lang="zh-CN" altLang="en-US" dirty="0"/>
              <a:t>团队愿景：“开源”重构芯片设计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秉承开源开放理念，期望联合国内外团队，共同构建完全开源的芯片设计解决方案及其技术生态体系，用“开源”理念革新芯片设计方法学，实现“</a:t>
            </a:r>
            <a:r>
              <a:rPr lang="zh-CN" altLang="en-US" sz="4000" b="1" dirty="0">
                <a:solidFill>
                  <a:srgbClr val="C00000"/>
                </a:solidFill>
              </a:rPr>
              <a:t>使用开源</a:t>
            </a:r>
            <a:r>
              <a:rPr lang="en-US" altLang="zh-CN" sz="4000" b="1" dirty="0">
                <a:solidFill>
                  <a:srgbClr val="C00000"/>
                </a:solidFill>
              </a:rPr>
              <a:t>EDA</a:t>
            </a:r>
            <a:r>
              <a:rPr lang="zh-CN" altLang="en-US" sz="4000" b="1" dirty="0">
                <a:solidFill>
                  <a:srgbClr val="C00000"/>
                </a:solidFill>
              </a:rPr>
              <a:t>工具，基于开源</a:t>
            </a:r>
            <a:r>
              <a:rPr lang="en-US" altLang="zh-CN" sz="4000" b="1" dirty="0">
                <a:solidFill>
                  <a:srgbClr val="C00000"/>
                </a:solidFill>
              </a:rPr>
              <a:t>IP</a:t>
            </a:r>
            <a:r>
              <a:rPr lang="zh-CN" altLang="en-US" sz="4000" b="1" dirty="0">
                <a:solidFill>
                  <a:srgbClr val="C00000"/>
                </a:solidFill>
              </a:rPr>
              <a:t>设计开源芯片</a:t>
            </a:r>
            <a:r>
              <a:rPr lang="zh-CN" altLang="en-US" sz="4000" dirty="0"/>
              <a:t>”的终极愿景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8D6575A5-502E-E76E-E4FB-38DBABEB9901}"/>
              </a:ext>
            </a:extLst>
          </p:cNvPr>
          <p:cNvSpPr/>
          <p:nvPr/>
        </p:nvSpPr>
        <p:spPr bwMode="auto">
          <a:xfrm>
            <a:off x="836762" y="4793830"/>
            <a:ext cx="8007418" cy="2473395"/>
          </a:xfrm>
          <a:prstGeom prst="roundRect">
            <a:avLst/>
          </a:prstGeom>
          <a:solidFill>
            <a:srgbClr val="C0504D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38" tIns="45719" rIns="91438" bIns="45719" numCol="1" rtlCol="0" anchor="t" anchorCtr="0" compatLnSpc="1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x-none" sz="1801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59A75B3-1A21-01CC-385E-E356DDAC9DAD}"/>
              </a:ext>
            </a:extLst>
          </p:cNvPr>
          <p:cNvSpPr txBox="1">
            <a:spLocks/>
          </p:cNvSpPr>
          <p:nvPr/>
        </p:nvSpPr>
        <p:spPr bwMode="auto">
          <a:xfrm>
            <a:off x="490878" y="3400009"/>
            <a:ext cx="8353301" cy="55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280795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598295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055495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2695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69895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095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87672" indent="-487672" defTabSz="1300460">
              <a:spcAft>
                <a:spcPts val="853"/>
              </a:spcAft>
              <a:defRPr/>
            </a:pPr>
            <a:r>
              <a:rPr lang="zh-CN" altLang="en-US" sz="2560" b="1" dirty="0">
                <a:solidFill>
                  <a:srgbClr val="0070C0"/>
                </a:solidFill>
              </a:rPr>
              <a:t>第一步：开源</a:t>
            </a:r>
            <a:r>
              <a:rPr lang="en-US" altLang="zh-CN" sz="2560" b="1" dirty="0" err="1">
                <a:solidFill>
                  <a:srgbClr val="0070C0"/>
                </a:solidFill>
              </a:rPr>
              <a:t>SoC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——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用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3-5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年为社区提供经过流片验证的高质量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RISC-V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开源核、开源</a:t>
            </a:r>
            <a:r>
              <a:rPr lang="en-US" altLang="zh-CN" sz="2560" b="1" dirty="0" err="1">
                <a:solidFill>
                  <a:sysClr val="windowText" lastClr="000000"/>
                </a:solidFill>
              </a:rPr>
              <a:t>SoC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设计</a:t>
            </a:r>
            <a:endParaRPr lang="en-US" altLang="zh-CN" sz="2560" b="1" dirty="0">
              <a:solidFill>
                <a:sysClr val="windowText" lastClr="000000"/>
              </a:solidFill>
            </a:endParaRPr>
          </a:p>
          <a:p>
            <a:pPr marL="984376" lvl="1" indent="-494897" defTabSz="1300460">
              <a:spcAft>
                <a:spcPts val="853"/>
              </a:spcAft>
              <a:buClr>
                <a:srgbClr val="C0504D"/>
              </a:buClr>
              <a:defRPr/>
            </a:pPr>
            <a:r>
              <a:rPr lang="en-US" altLang="zh-CN" sz="2276" dirty="0">
                <a:solidFill>
                  <a:sysClr val="windowText" lastClr="000000"/>
                </a:solidFill>
              </a:rPr>
              <a:t>RISC-V</a:t>
            </a:r>
            <a:r>
              <a:rPr lang="zh-CN" altLang="en-US" sz="2276" dirty="0">
                <a:solidFill>
                  <a:sysClr val="windowText" lastClr="000000"/>
                </a:solidFill>
              </a:rPr>
              <a:t>处理器核</a:t>
            </a:r>
            <a:r>
              <a:rPr lang="en-US" altLang="zh-CN" sz="2276" dirty="0">
                <a:solidFill>
                  <a:sysClr val="windowText" lastClr="000000"/>
                </a:solidFill>
              </a:rPr>
              <a:t>IP</a:t>
            </a:r>
            <a:r>
              <a:rPr lang="zh-CN" altLang="en-US" sz="2276" dirty="0">
                <a:solidFill>
                  <a:sysClr val="windowText" lastClr="000000"/>
                </a:solidFill>
              </a:rPr>
              <a:t>、外围</a:t>
            </a:r>
            <a:r>
              <a:rPr lang="en-US" altLang="zh-CN" sz="2276" dirty="0">
                <a:solidFill>
                  <a:sysClr val="windowText" lastClr="000000"/>
                </a:solidFill>
              </a:rPr>
              <a:t>IP</a:t>
            </a:r>
            <a:r>
              <a:rPr lang="zh-CN" altLang="en-US" sz="2276" dirty="0">
                <a:solidFill>
                  <a:sysClr val="windowText" lastClr="000000"/>
                </a:solidFill>
              </a:rPr>
              <a:t>等</a:t>
            </a:r>
            <a:endParaRPr lang="en-US" altLang="zh-CN" sz="2276" dirty="0">
              <a:solidFill>
                <a:sysClr val="windowText" lastClr="000000"/>
              </a:solidFill>
            </a:endParaRPr>
          </a:p>
          <a:p>
            <a:pPr marL="487672" indent="-487672" defTabSz="1300460">
              <a:spcAft>
                <a:spcPts val="853"/>
              </a:spcAft>
              <a:defRPr/>
            </a:pPr>
            <a:r>
              <a:rPr lang="zh-CN" altLang="en-US" sz="2560" b="1" dirty="0">
                <a:solidFill>
                  <a:srgbClr val="0070C0"/>
                </a:solidFill>
              </a:rPr>
              <a:t>第二步：用开源工具链构建开源</a:t>
            </a:r>
            <a:r>
              <a:rPr lang="en-US" altLang="zh-CN" sz="2560" b="1" dirty="0" err="1">
                <a:solidFill>
                  <a:srgbClr val="0070C0"/>
                </a:solidFill>
              </a:rPr>
              <a:t>SoC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——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用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5-7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年逐步构建一套基于开源</a:t>
            </a:r>
            <a:r>
              <a:rPr lang="en-US" altLang="zh-CN" sz="2560" b="1" dirty="0">
                <a:solidFill>
                  <a:srgbClr val="C00000"/>
                </a:solidFill>
              </a:rPr>
              <a:t>EDA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工具链、开源</a:t>
            </a:r>
            <a:r>
              <a:rPr lang="en-US" altLang="zh-CN" sz="2560" b="1" dirty="0">
                <a:solidFill>
                  <a:srgbClr val="C00000"/>
                </a:solidFill>
              </a:rPr>
              <a:t>IP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、开源</a:t>
            </a:r>
            <a:r>
              <a:rPr lang="zh-CN" altLang="en-US" sz="2560" b="1" dirty="0">
                <a:solidFill>
                  <a:srgbClr val="C00000"/>
                </a:solidFill>
              </a:rPr>
              <a:t>工艺库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的开源</a:t>
            </a:r>
            <a:r>
              <a:rPr lang="en-US" altLang="zh-CN" sz="2560" b="1" dirty="0" err="1">
                <a:solidFill>
                  <a:sysClr val="windowText" lastClr="000000"/>
                </a:solidFill>
              </a:rPr>
              <a:t>SoC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芯片设计流程</a:t>
            </a:r>
            <a:endParaRPr lang="en-US" altLang="zh-CN" sz="2560" b="1" dirty="0">
              <a:solidFill>
                <a:sysClr val="windowText" lastClr="000000"/>
              </a:solidFill>
            </a:endParaRPr>
          </a:p>
          <a:p>
            <a:pPr marL="984376" lvl="1" indent="-494897" defTabSz="1300460">
              <a:spcAft>
                <a:spcPts val="853"/>
              </a:spcAft>
              <a:buClr>
                <a:srgbClr val="C0504D"/>
              </a:buClr>
              <a:defRPr/>
            </a:pPr>
            <a:r>
              <a:rPr lang="zh-CN" altLang="en-US" sz="2276" dirty="0">
                <a:solidFill>
                  <a:sysClr val="windowText" lastClr="000000"/>
                </a:solidFill>
              </a:rPr>
              <a:t>将商业版工具、</a:t>
            </a:r>
            <a:r>
              <a:rPr lang="en-US" altLang="zh-CN" sz="2276" dirty="0">
                <a:solidFill>
                  <a:sysClr val="windowText" lastClr="000000"/>
                </a:solidFill>
              </a:rPr>
              <a:t>IP</a:t>
            </a:r>
            <a:r>
              <a:rPr lang="zh-CN" altLang="en-US" sz="2276" dirty="0">
                <a:solidFill>
                  <a:sysClr val="windowText" lastClr="000000"/>
                </a:solidFill>
              </a:rPr>
              <a:t>逐渐替换为开源版</a:t>
            </a:r>
            <a:endParaRPr lang="en-US" altLang="zh-CN" sz="2276" dirty="0">
              <a:solidFill>
                <a:sysClr val="windowText" lastClr="000000"/>
              </a:solidFill>
            </a:endParaRPr>
          </a:p>
          <a:p>
            <a:pPr marL="984376" lvl="1" indent="-494897" defTabSz="1300460">
              <a:spcAft>
                <a:spcPts val="853"/>
              </a:spcAft>
              <a:buClr>
                <a:srgbClr val="C0504D"/>
              </a:buClr>
              <a:defRPr/>
            </a:pPr>
            <a:r>
              <a:rPr lang="zh-CN" altLang="en-US" sz="2276" b="1" dirty="0">
                <a:solidFill>
                  <a:srgbClr val="C00000"/>
                </a:solidFill>
              </a:rPr>
              <a:t>本科生使用开源工具开发开源芯片，带着自己芯片毕业</a:t>
            </a:r>
            <a:endParaRPr lang="en-US" altLang="zh-CN" sz="2276" b="1" dirty="0">
              <a:solidFill>
                <a:srgbClr val="C00000"/>
              </a:solidFill>
            </a:endParaRPr>
          </a:p>
          <a:p>
            <a:pPr marL="487672" indent="-487672" defTabSz="1300460">
              <a:spcAft>
                <a:spcPts val="853"/>
              </a:spcAft>
              <a:defRPr/>
            </a:pPr>
            <a:r>
              <a:rPr lang="zh-CN" altLang="en-US" sz="2560" b="1" dirty="0">
                <a:solidFill>
                  <a:srgbClr val="0070C0"/>
                </a:solidFill>
              </a:rPr>
              <a:t>第三步：用开源工具链自动化构建开源硬件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——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用</a:t>
            </a:r>
            <a:r>
              <a:rPr lang="en-US" altLang="zh-CN" sz="2560" b="1" dirty="0">
                <a:solidFill>
                  <a:sysClr val="windowText" lastClr="000000"/>
                </a:solidFill>
              </a:rPr>
              <a:t>10-15</a:t>
            </a:r>
            <a:r>
              <a:rPr lang="zh-CN" altLang="en-US" sz="2560" b="1" dirty="0">
                <a:solidFill>
                  <a:sysClr val="windowText" lastClr="000000"/>
                </a:solidFill>
              </a:rPr>
              <a:t>年开发更智能、更自动化的开源工具，提高设计验证效率</a:t>
            </a:r>
            <a:endParaRPr lang="en-US" altLang="zh-CN" sz="2560" b="1" dirty="0">
              <a:solidFill>
                <a:sysClr val="windowText" lastClr="000000"/>
              </a:solidFill>
            </a:endParaRPr>
          </a:p>
          <a:p>
            <a:pPr marL="984376" lvl="1" indent="-494897" defTabSz="1300460">
              <a:spcAft>
                <a:spcPts val="853"/>
              </a:spcAft>
              <a:buClr>
                <a:srgbClr val="C0504D"/>
              </a:buClr>
              <a:defRPr/>
            </a:pPr>
            <a:r>
              <a:rPr lang="zh-CN" altLang="en-US" sz="2276" dirty="0">
                <a:solidFill>
                  <a:sysClr val="windowText" lastClr="000000"/>
                </a:solidFill>
              </a:rPr>
              <a:t>形成开源芯片设计生态，降低芯片开发门槛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CA1CA2F-E876-50B1-7427-002580D06F4E}"/>
              </a:ext>
            </a:extLst>
          </p:cNvPr>
          <p:cNvSpPr/>
          <p:nvPr/>
        </p:nvSpPr>
        <p:spPr bwMode="auto">
          <a:xfrm>
            <a:off x="9269116" y="3400009"/>
            <a:ext cx="7565369" cy="318276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8" tIns="65024" rIns="130048" bIns="65024" numCol="1" rtlCol="0" anchor="t" anchorCtr="0" compatLnSpc="1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x-none" sz="256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186B3677-A781-9A93-71F5-E818841F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141" y="3519793"/>
            <a:ext cx="7353357" cy="3008593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707F443D-F529-760F-2FCE-973B6BB14CBD}"/>
              </a:ext>
            </a:extLst>
          </p:cNvPr>
          <p:cNvSpPr/>
          <p:nvPr/>
        </p:nvSpPr>
        <p:spPr bwMode="auto">
          <a:xfrm>
            <a:off x="490877" y="3400009"/>
            <a:ext cx="8564343" cy="5698146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30048" tIns="65024" rIns="130048" bIns="65024" numCol="1" rtlCol="0" anchor="t" anchorCtr="0" compatLnSpc="1"/>
          <a:lstStyle/>
          <a:p>
            <a:pPr defTabSz="1300460" fontAlgn="base">
              <a:spcBef>
                <a:spcPct val="0"/>
              </a:spcBef>
              <a:spcAft>
                <a:spcPct val="0"/>
              </a:spcAft>
              <a:defRPr/>
            </a:pPr>
            <a:endParaRPr lang="x-none" sz="256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E8396D1-DDDB-C444-45AD-622CFA020864}"/>
              </a:ext>
            </a:extLst>
          </p:cNvPr>
          <p:cNvSpPr txBox="1"/>
          <p:nvPr/>
        </p:nvSpPr>
        <p:spPr>
          <a:xfrm>
            <a:off x="9269116" y="6702564"/>
            <a:ext cx="7565369" cy="2140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417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413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使用开源</a:t>
            </a:r>
            <a:r>
              <a:rPr lang="en-US" altLang="zh-CN" sz="3413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EDA</a:t>
            </a:r>
            <a:r>
              <a:rPr lang="zh-CN" altLang="en-US" sz="3413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、开源</a:t>
            </a:r>
            <a:r>
              <a:rPr lang="en-US" altLang="zh-CN" sz="3413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3413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和开源系统软件，设计芯片并流片验证，构建可以使用的原型系统</a:t>
            </a:r>
            <a:endParaRPr lang="en-US" altLang="zh-CN" sz="3413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622323" y="9232490"/>
            <a:ext cx="15084175" cy="52111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报告预告：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Day3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 基于开源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和开源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工具的芯片全链条设计，缪宇飏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912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更多详细信息请关注“一生一芯”网站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489" y="1392703"/>
            <a:ext cx="6474769" cy="8074854"/>
          </a:xfrm>
        </p:spPr>
        <p:txBody>
          <a:bodyPr/>
          <a:lstStyle/>
          <a:p>
            <a:r>
              <a:rPr lang="zh-CN" altLang="en-US" dirty="0"/>
              <a:t>域名是</a:t>
            </a:r>
            <a:r>
              <a:rPr lang="en-US" altLang="zh-CN" dirty="0"/>
              <a:t>ysyx.org</a:t>
            </a:r>
          </a:p>
          <a:p>
            <a:r>
              <a:rPr lang="zh-CN" altLang="en-US" dirty="0"/>
              <a:t>所有信息都放在网站上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未尽事宜也请关注网站和后续通知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532F98-2897-8BA6-33AD-E6A2A5DD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681" y="1166221"/>
            <a:ext cx="9486900" cy="4829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23DEA7-4CC0-2614-9A42-B652E0D0F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801" y="5631967"/>
            <a:ext cx="3093484" cy="309348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3E2FA81-3A59-877A-8717-90D577570F37}"/>
              </a:ext>
            </a:extLst>
          </p:cNvPr>
          <p:cNvSpPr txBox="1"/>
          <p:nvPr/>
        </p:nvSpPr>
        <p:spPr>
          <a:xfrm>
            <a:off x="3393194" y="8766256"/>
            <a:ext cx="448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4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“一生一芯”公众号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917C99C-2882-5B35-D91C-00733D7EE79A}"/>
              </a:ext>
            </a:extLst>
          </p:cNvPr>
          <p:cNvSpPr txBox="1"/>
          <p:nvPr/>
        </p:nvSpPr>
        <p:spPr>
          <a:xfrm>
            <a:off x="581360" y="8513450"/>
            <a:ext cx="269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4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  <a:endParaRPr lang="en-US" altLang="zh-CN" sz="2800" b="1" dirty="0">
              <a:solidFill>
                <a:srgbClr val="1548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ysyx.org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C4E68D8-E86B-0512-7650-716D5A77C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2" y="5735972"/>
            <a:ext cx="2825187" cy="2825187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E39BAC17-FED2-7BC9-45AF-77602929E8C8}"/>
              </a:ext>
            </a:extLst>
          </p:cNvPr>
          <p:cNvSpPr/>
          <p:nvPr/>
        </p:nvSpPr>
        <p:spPr bwMode="auto">
          <a:xfrm rot="10800000">
            <a:off x="14128174" y="4999600"/>
            <a:ext cx="1935480" cy="670560"/>
          </a:xfrm>
          <a:prstGeom prst="rightArrow">
            <a:avLst>
              <a:gd name="adj1" fmla="val 50000"/>
              <a:gd name="adj2" fmla="val 1318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A6E7BE1B-25EF-9CB1-BEEE-C8E3798896D8}"/>
              </a:ext>
            </a:extLst>
          </p:cNvPr>
          <p:cNvSpPr>
            <a:spLocks noGrp="1"/>
          </p:cNvSpPr>
          <p:nvPr/>
        </p:nvSpPr>
        <p:spPr>
          <a:xfrm>
            <a:off x="7355681" y="6272263"/>
            <a:ext cx="10292564" cy="2718240"/>
          </a:xfrm>
          <a:prstGeom prst="rect">
            <a:avLst/>
          </a:prstGeom>
        </p:spPr>
        <p:txBody>
          <a:bodyPr anchor="ctr"/>
          <a:lstStyle>
            <a:lvl1pPr marL="0" indent="0" algn="l" defTabSz="913130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3F506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98575">
              <a:lnSpc>
                <a:spcPct val="110000"/>
              </a:lnSpc>
              <a:spcBef>
                <a:spcPts val="0"/>
              </a:spcBef>
            </a:pPr>
            <a:r>
              <a:rPr lang="zh-CN" altLang="en-US" sz="6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随到随学，全年开放报名</a:t>
            </a:r>
            <a:endParaRPr lang="en-US" altLang="zh-CN" sz="6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defTabSz="1298575">
              <a:lnSpc>
                <a:spcPct val="110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扫码或登录 </a:t>
            </a:r>
            <a:r>
              <a:rPr lang="en-US" altLang="zh-CN" sz="4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ysyx.org 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点击“报名参与”</a:t>
            </a:r>
            <a:endParaRPr lang="en-US" altLang="zh-CN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61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</a:t>
            </a:r>
            <a:r>
              <a:rPr lang="en-US" altLang="zh-CN" dirty="0"/>
              <a:t>8000</a:t>
            </a:r>
            <a:r>
              <a:rPr lang="zh-CN" altLang="en-US" dirty="0"/>
              <a:t>人报名学习“一生一芯”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15ECF4D-C0F6-B8C4-15C4-9FA0A71533BE}"/>
              </a:ext>
            </a:extLst>
          </p:cNvPr>
          <p:cNvSpPr txBox="1"/>
          <p:nvPr/>
        </p:nvSpPr>
        <p:spPr>
          <a:xfrm>
            <a:off x="12658381" y="8974720"/>
            <a:ext cx="428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Updated: Jun 22</a:t>
            </a:r>
            <a:r>
              <a:rPr lang="en-US" altLang="zh-CN" sz="2400" baseline="30000" dirty="0"/>
              <a:t>nd</a:t>
            </a:r>
            <a:r>
              <a:rPr lang="en-US" altLang="zh-CN" sz="2400" dirty="0"/>
              <a:t>,  2024</a:t>
            </a:r>
            <a:endParaRPr lang="zh-CN" altLang="en-US" sz="2400" dirty="0"/>
          </a:p>
        </p:txBody>
      </p:sp>
      <p:graphicFrame>
        <p:nvGraphicFramePr>
          <p:cNvPr id="69" name="图表 68">
            <a:extLst>
              <a:ext uri="{FF2B5EF4-FFF2-40B4-BE49-F238E27FC236}">
                <a16:creationId xmlns:a16="http://schemas.microsoft.com/office/drawing/2014/main" id="{B50467FA-A935-C807-2C69-8C112FF95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617122"/>
              </p:ext>
            </p:extLst>
          </p:nvPr>
        </p:nvGraphicFramePr>
        <p:xfrm>
          <a:off x="446036" y="2148291"/>
          <a:ext cx="7254750" cy="626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3" name="图表 72">
            <a:extLst>
              <a:ext uri="{FF2B5EF4-FFF2-40B4-BE49-F238E27FC236}">
                <a16:creationId xmlns:a16="http://schemas.microsoft.com/office/drawing/2014/main" id="{B50467FA-A935-C807-2C69-8C112FF95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84208"/>
              </p:ext>
            </p:extLst>
          </p:nvPr>
        </p:nvGraphicFramePr>
        <p:xfrm>
          <a:off x="8160527" y="2237628"/>
          <a:ext cx="8995707" cy="626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1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F2706-78BF-0DA0-0462-F0998415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随到随学，全年开放报名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61A74-5BE6-6304-74F6-6A60B228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取消“期”的概念</a:t>
            </a:r>
            <a:endParaRPr lang="en-US" altLang="zh-CN" dirty="0"/>
          </a:p>
          <a:p>
            <a:pPr lvl="1"/>
            <a:r>
              <a:rPr lang="zh-CN" altLang="en-US" sz="3600" strike="dblStrik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第七期宣讲会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 2024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年暑期宣讲会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3600" strike="dblStrik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第七期学习讲义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学习讲义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v22.02, v23.07, v24.07(LTS)</a:t>
            </a:r>
          </a:p>
          <a:p>
            <a:pPr lvl="1"/>
            <a:endParaRPr lang="en-US" altLang="zh-CN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BA532F98-2897-8BA6-33AD-E6A2A5DD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23" y="3732439"/>
            <a:ext cx="9486900" cy="4829175"/>
          </a:xfrm>
          <a:prstGeom prst="rect">
            <a:avLst/>
          </a:prstGeom>
        </p:spPr>
      </p:pic>
      <p:sp>
        <p:nvSpPr>
          <p:cNvPr id="58" name="箭头: 右 10">
            <a:extLst>
              <a:ext uri="{FF2B5EF4-FFF2-40B4-BE49-F238E27FC236}">
                <a16:creationId xmlns:a16="http://schemas.microsoft.com/office/drawing/2014/main" id="{E39BAC17-FED2-7BC9-45AF-77602929E8C8}"/>
              </a:ext>
            </a:extLst>
          </p:cNvPr>
          <p:cNvSpPr/>
          <p:nvPr/>
        </p:nvSpPr>
        <p:spPr bwMode="auto">
          <a:xfrm rot="10800000">
            <a:off x="14201916" y="7565816"/>
            <a:ext cx="1935480" cy="670560"/>
          </a:xfrm>
          <a:prstGeom prst="rightArrow">
            <a:avLst>
              <a:gd name="adj1" fmla="val 50000"/>
              <a:gd name="adj2" fmla="val 1318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F823DEA7-4CC0-2614-9A42-B652E0D0F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30" y="4514022"/>
            <a:ext cx="3093484" cy="3093484"/>
          </a:xfrm>
          <a:prstGeom prst="rect">
            <a:avLst/>
          </a:prstGeom>
        </p:spPr>
      </p:pic>
      <p:sp>
        <p:nvSpPr>
          <p:cNvPr id="68" name="TextBox 3">
            <a:extLst>
              <a:ext uri="{FF2B5EF4-FFF2-40B4-BE49-F238E27FC236}">
                <a16:creationId xmlns:a16="http://schemas.microsoft.com/office/drawing/2014/main" id="{83E2FA81-3A59-877A-8717-90D577570F37}"/>
              </a:ext>
            </a:extLst>
          </p:cNvPr>
          <p:cNvSpPr txBox="1"/>
          <p:nvPr/>
        </p:nvSpPr>
        <p:spPr>
          <a:xfrm>
            <a:off x="3150323" y="7648311"/>
            <a:ext cx="448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4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“一生一芯”公众号</a:t>
            </a:r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D917C99C-2882-5B35-D91C-00733D7EE79A}"/>
              </a:ext>
            </a:extLst>
          </p:cNvPr>
          <p:cNvSpPr txBox="1"/>
          <p:nvPr/>
        </p:nvSpPr>
        <p:spPr>
          <a:xfrm>
            <a:off x="633455" y="7395505"/>
            <a:ext cx="2695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48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  <a:endParaRPr lang="en-US" altLang="zh-CN" sz="2800" b="1" dirty="0">
              <a:solidFill>
                <a:srgbClr val="1548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ysyx.org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CC4E68D8-E86B-0512-7650-716D5A77C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77" y="4618027"/>
            <a:ext cx="2825187" cy="2825187"/>
          </a:xfrm>
          <a:prstGeom prst="rect">
            <a:avLst/>
          </a:prstGeom>
        </p:spPr>
      </p:pic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A6E7BE1B-25EF-9CB1-BEEE-C8E3798896D8}"/>
              </a:ext>
            </a:extLst>
          </p:cNvPr>
          <p:cNvSpPr>
            <a:spLocks noGrp="1"/>
          </p:cNvSpPr>
          <p:nvPr/>
        </p:nvSpPr>
        <p:spPr>
          <a:xfrm>
            <a:off x="7355681" y="8513449"/>
            <a:ext cx="9882554" cy="1081737"/>
          </a:xfrm>
          <a:prstGeom prst="rect">
            <a:avLst/>
          </a:prstGeom>
        </p:spPr>
        <p:txBody>
          <a:bodyPr anchor="ctr"/>
          <a:lstStyle>
            <a:lvl1pPr marL="0" indent="0" algn="l" defTabSz="913130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3F506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defTabSz="91313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98575">
              <a:lnSpc>
                <a:spcPct val="110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扫码或登录 </a:t>
            </a:r>
            <a:r>
              <a:rPr lang="en-US" altLang="zh-CN" sz="4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ysyx.org 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点击“报名参与”</a:t>
            </a:r>
            <a:endParaRPr lang="en-US" altLang="zh-CN" sz="4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782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F2706-78BF-0DA0-0462-F0998415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新看点</a:t>
            </a:r>
            <a:r>
              <a:rPr lang="en-US" altLang="zh-CN" dirty="0"/>
              <a:t>1 – </a:t>
            </a:r>
            <a:r>
              <a:rPr lang="zh-CN" altLang="en-US" dirty="0"/>
              <a:t>坡度更缓的阶段划分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61A74-5BE6-6304-74F6-6A60B228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对原来的</a:t>
            </a:r>
            <a:r>
              <a:rPr lang="en-US" altLang="zh-CN" dirty="0"/>
              <a:t>B</a:t>
            </a:r>
            <a:r>
              <a:rPr lang="zh-CN" altLang="en-US" dirty="0"/>
              <a:t>阶段进行拆分</a:t>
            </a:r>
            <a:endParaRPr lang="en-US" altLang="zh-CN" dirty="0"/>
          </a:p>
          <a:p>
            <a:pPr lvl="1"/>
            <a:r>
              <a:rPr lang="zh-CN" altLang="en-US" dirty="0"/>
              <a:t>有一些高中生甚至初中生开始尝试学习“一生一芯”</a:t>
            </a:r>
            <a:endParaRPr lang="en-US" altLang="zh-CN" dirty="0"/>
          </a:p>
          <a:p>
            <a:pPr lvl="2"/>
            <a:r>
              <a:rPr lang="zh-CN" altLang="en-US" dirty="0"/>
              <a:t>给他们提供更合适的学习阶段</a:t>
            </a:r>
            <a:endParaRPr lang="en-US" altLang="zh-CN" dirty="0"/>
          </a:p>
          <a:p>
            <a:pPr lvl="1"/>
            <a:r>
              <a:rPr lang="zh-CN" altLang="en-US" dirty="0"/>
              <a:t>这也有利于零基础同学的学习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C1E053-74D9-EB3B-40D1-A59F1A710720}"/>
              </a:ext>
            </a:extLst>
          </p:cNvPr>
          <p:cNvSpPr txBox="1"/>
          <p:nvPr/>
        </p:nvSpPr>
        <p:spPr>
          <a:xfrm>
            <a:off x="339649" y="6740094"/>
            <a:ext cx="203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预学习阶段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F4CD7C8-5D91-D615-345D-FAC694D384A0}"/>
              </a:ext>
            </a:extLst>
          </p:cNvPr>
          <p:cNvSpPr/>
          <p:nvPr/>
        </p:nvSpPr>
        <p:spPr bwMode="auto">
          <a:xfrm>
            <a:off x="495300" y="7281595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数列求和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D62CB4D-FFC3-8838-8446-E81B40975D2A}"/>
              </a:ext>
            </a:extLst>
          </p:cNvPr>
          <p:cNvSpPr/>
          <p:nvPr/>
        </p:nvSpPr>
        <p:spPr bwMode="auto">
          <a:xfrm>
            <a:off x="495300" y="7898179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条指令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AA7BF7C-B510-0BE5-EBC2-2BEDF24C524B}"/>
              </a:ext>
            </a:extLst>
          </p:cNvPr>
          <p:cNvSpPr/>
          <p:nvPr/>
        </p:nvSpPr>
        <p:spPr bwMode="auto">
          <a:xfrm>
            <a:off x="2661391" y="7300933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条指令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0818041-CA87-B115-5ABC-A417F38862E0}"/>
              </a:ext>
            </a:extLst>
          </p:cNvPr>
          <p:cNvSpPr/>
          <p:nvPr/>
        </p:nvSpPr>
        <p:spPr bwMode="auto">
          <a:xfrm>
            <a:off x="2661391" y="7905166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3BB191-962F-7106-909D-4C1861A950D2}"/>
              </a:ext>
            </a:extLst>
          </p:cNvPr>
          <p:cNvSpPr/>
          <p:nvPr/>
        </p:nvSpPr>
        <p:spPr bwMode="auto">
          <a:xfrm>
            <a:off x="2661389" y="8518882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9956976-E38B-5C06-0C97-77892A405992}"/>
              </a:ext>
            </a:extLst>
          </p:cNvPr>
          <p:cNvSpPr/>
          <p:nvPr/>
        </p:nvSpPr>
        <p:spPr bwMode="auto">
          <a:xfrm>
            <a:off x="4849054" y="6674864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92E7965-359C-8C9A-4405-44637D009F60}"/>
              </a:ext>
            </a:extLst>
          </p:cNvPr>
          <p:cNvSpPr/>
          <p:nvPr/>
        </p:nvSpPr>
        <p:spPr bwMode="auto">
          <a:xfrm>
            <a:off x="4849054" y="7291448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RV32E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(45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67D373F-01BE-1025-6423-0170EC0B788B}"/>
              </a:ext>
            </a:extLst>
          </p:cNvPr>
          <p:cNvSpPr/>
          <p:nvPr/>
        </p:nvSpPr>
        <p:spPr bwMode="auto">
          <a:xfrm>
            <a:off x="4849052" y="7905164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9E091DD-1105-16BD-F5F0-B67783F765FC}"/>
              </a:ext>
            </a:extLst>
          </p:cNvPr>
          <p:cNvSpPr/>
          <p:nvPr/>
        </p:nvSpPr>
        <p:spPr bwMode="auto">
          <a:xfrm>
            <a:off x="4849050" y="8518882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626F08D-F319-7604-5756-091A950B642B}"/>
              </a:ext>
            </a:extLst>
          </p:cNvPr>
          <p:cNvSpPr/>
          <p:nvPr/>
        </p:nvSpPr>
        <p:spPr bwMode="auto">
          <a:xfrm>
            <a:off x="495081" y="8518882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单周期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36F634-C16B-B427-13AF-B165F0A8FB5D}"/>
              </a:ext>
            </a:extLst>
          </p:cNvPr>
          <p:cNvSpPr txBox="1"/>
          <p:nvPr/>
        </p:nvSpPr>
        <p:spPr>
          <a:xfrm>
            <a:off x="2668316" y="6148534"/>
            <a:ext cx="168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C9C6E9D-01C6-430B-60A3-ABBFB0DE90A3}"/>
              </a:ext>
            </a:extLst>
          </p:cNvPr>
          <p:cNvSpPr/>
          <p:nvPr/>
        </p:nvSpPr>
        <p:spPr bwMode="auto">
          <a:xfrm>
            <a:off x="2668316" y="6687217"/>
            <a:ext cx="169545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F163A0-DA77-5583-4E9E-417A4199DB7B}"/>
              </a:ext>
            </a:extLst>
          </p:cNvPr>
          <p:cNvSpPr txBox="1"/>
          <p:nvPr/>
        </p:nvSpPr>
        <p:spPr>
          <a:xfrm>
            <a:off x="4849048" y="5521396"/>
            <a:ext cx="21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E5795B2-CDE6-F1E3-1A02-EAED1CE23B95}"/>
              </a:ext>
            </a:extLst>
          </p:cNvPr>
          <p:cNvSpPr/>
          <p:nvPr/>
        </p:nvSpPr>
        <p:spPr bwMode="auto">
          <a:xfrm>
            <a:off x="4849050" y="6056179"/>
            <a:ext cx="2120157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AC06ECB-EE82-5771-47EC-BBBC2662D031}"/>
              </a:ext>
            </a:extLst>
          </p:cNvPr>
          <p:cNvSpPr/>
          <p:nvPr/>
        </p:nvSpPr>
        <p:spPr bwMode="auto">
          <a:xfrm>
            <a:off x="7478226" y="6061143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F482D4A-F97F-41A4-EF5D-7FBD0A93155C}"/>
              </a:ext>
            </a:extLst>
          </p:cNvPr>
          <p:cNvSpPr/>
          <p:nvPr/>
        </p:nvSpPr>
        <p:spPr bwMode="auto">
          <a:xfrm>
            <a:off x="7478226" y="6677729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RV32E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(45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3D8D8AF-0B13-AD43-3003-87E11D9F65F8}"/>
              </a:ext>
            </a:extLst>
          </p:cNvPr>
          <p:cNvSpPr/>
          <p:nvPr/>
        </p:nvSpPr>
        <p:spPr bwMode="auto">
          <a:xfrm>
            <a:off x="7478224" y="7291448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+cache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C6424AE-6D84-6F59-CF5B-D5323D510355}"/>
              </a:ext>
            </a:extLst>
          </p:cNvPr>
          <p:cNvSpPr/>
          <p:nvPr/>
        </p:nvSpPr>
        <p:spPr bwMode="auto">
          <a:xfrm>
            <a:off x="7478222" y="7905164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8C3F32B-CEE0-C719-9C22-B9CC047DD2AA}"/>
              </a:ext>
            </a:extLst>
          </p:cNvPr>
          <p:cNvSpPr txBox="1"/>
          <p:nvPr/>
        </p:nvSpPr>
        <p:spPr>
          <a:xfrm>
            <a:off x="7475975" y="4913401"/>
            <a:ext cx="260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4E90D71-83AF-A5C1-03B2-46D3AECD23EF}"/>
              </a:ext>
            </a:extLst>
          </p:cNvPr>
          <p:cNvSpPr/>
          <p:nvPr/>
        </p:nvSpPr>
        <p:spPr bwMode="auto">
          <a:xfrm>
            <a:off x="7478222" y="5454819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9FE448F-C20C-D7A0-6366-6E1CCF96655B}"/>
              </a:ext>
            </a:extLst>
          </p:cNvPr>
          <p:cNvSpPr/>
          <p:nvPr/>
        </p:nvSpPr>
        <p:spPr bwMode="auto">
          <a:xfrm>
            <a:off x="7475976" y="8518590"/>
            <a:ext cx="2604880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FA7F269-9D5A-1658-B19D-15405CF2A2B5}"/>
              </a:ext>
            </a:extLst>
          </p:cNvPr>
          <p:cNvSpPr/>
          <p:nvPr/>
        </p:nvSpPr>
        <p:spPr bwMode="auto">
          <a:xfrm>
            <a:off x="10607998" y="5461878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OS/Linux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F2777DA4-6A72-9726-6B7D-DCC6BA6EC434}"/>
              </a:ext>
            </a:extLst>
          </p:cNvPr>
          <p:cNvSpPr/>
          <p:nvPr/>
        </p:nvSpPr>
        <p:spPr bwMode="auto">
          <a:xfrm>
            <a:off x="10613496" y="7300385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+cache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6ED8410-9428-4EEF-3136-07D99777D54B}"/>
              </a:ext>
            </a:extLst>
          </p:cNvPr>
          <p:cNvSpPr/>
          <p:nvPr/>
        </p:nvSpPr>
        <p:spPr bwMode="auto">
          <a:xfrm>
            <a:off x="10607996" y="6094093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RV32GC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(~100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特权级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+MMU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43069324-5E56-B2CE-AA1B-FEB25C3A967F}"/>
              </a:ext>
            </a:extLst>
          </p:cNvPr>
          <p:cNvSpPr/>
          <p:nvPr/>
        </p:nvSpPr>
        <p:spPr bwMode="auto">
          <a:xfrm>
            <a:off x="10607994" y="7911386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9B80D6A-C18F-5B29-5414-EBA4D816D2F6}"/>
              </a:ext>
            </a:extLst>
          </p:cNvPr>
          <p:cNvSpPr txBox="1"/>
          <p:nvPr/>
        </p:nvSpPr>
        <p:spPr>
          <a:xfrm>
            <a:off x="10607993" y="4335360"/>
            <a:ext cx="29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5247CB8-DA08-8311-1705-3D1DB781D85A}"/>
              </a:ext>
            </a:extLst>
          </p:cNvPr>
          <p:cNvSpPr/>
          <p:nvPr/>
        </p:nvSpPr>
        <p:spPr bwMode="auto">
          <a:xfrm>
            <a:off x="10607994" y="4855557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仙剑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/Debian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5F2905C-0BC5-C998-1CEC-410A1089FC77}"/>
              </a:ext>
            </a:extLst>
          </p:cNvPr>
          <p:cNvSpPr/>
          <p:nvPr/>
        </p:nvSpPr>
        <p:spPr bwMode="auto">
          <a:xfrm>
            <a:off x="10605748" y="8524811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1FAE473F-EC57-42CF-CC76-1C9580A93711}"/>
              </a:ext>
            </a:extLst>
          </p:cNvPr>
          <p:cNvSpPr/>
          <p:nvPr/>
        </p:nvSpPr>
        <p:spPr bwMode="auto">
          <a:xfrm>
            <a:off x="14065557" y="4846945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OS/Linux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AE814AB-E749-0B8B-B2D1-26DF7516FD5D}"/>
              </a:ext>
            </a:extLst>
          </p:cNvPr>
          <p:cNvSpPr/>
          <p:nvPr/>
        </p:nvSpPr>
        <p:spPr bwMode="auto">
          <a:xfrm>
            <a:off x="14065555" y="5466803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RV32GC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(~100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特权级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+MMU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0621C82-EAA0-559B-7A59-DA0D98632B5B}"/>
              </a:ext>
            </a:extLst>
          </p:cNvPr>
          <p:cNvSpPr/>
          <p:nvPr/>
        </p:nvSpPr>
        <p:spPr bwMode="auto">
          <a:xfrm>
            <a:off x="14065553" y="7901936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78EB300-5723-CEE0-62CD-D81FF94749F6}"/>
              </a:ext>
            </a:extLst>
          </p:cNvPr>
          <p:cNvSpPr txBox="1"/>
          <p:nvPr/>
        </p:nvSpPr>
        <p:spPr>
          <a:xfrm>
            <a:off x="14065552" y="3720427"/>
            <a:ext cx="29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118B5BDE-CF9A-E431-C8A3-C77BDC8DD0D6}"/>
              </a:ext>
            </a:extLst>
          </p:cNvPr>
          <p:cNvSpPr/>
          <p:nvPr/>
        </p:nvSpPr>
        <p:spPr bwMode="auto">
          <a:xfrm>
            <a:off x="14065553" y="4240624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仙剑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/Debian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5D4D0A8F-0C07-5451-79BC-C8E64AC28381}"/>
              </a:ext>
            </a:extLst>
          </p:cNvPr>
          <p:cNvSpPr/>
          <p:nvPr/>
        </p:nvSpPr>
        <p:spPr bwMode="auto">
          <a:xfrm>
            <a:off x="14063307" y="8515361"/>
            <a:ext cx="2959719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E08310E-0913-2793-37E4-A1FDB5AB81DB}"/>
              </a:ext>
            </a:extLst>
          </p:cNvPr>
          <p:cNvSpPr/>
          <p:nvPr/>
        </p:nvSpPr>
        <p:spPr bwMode="auto">
          <a:xfrm>
            <a:off x="14065580" y="6678229"/>
            <a:ext cx="2959719" cy="1210089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乱序超标量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体系结构优化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55E5331-206B-1182-E2FA-43E3AB986E95}"/>
              </a:ext>
            </a:extLst>
          </p:cNvPr>
          <p:cNvCxnSpPr>
            <a:cxnSpLocks/>
          </p:cNvCxnSpPr>
          <p:nvPr/>
        </p:nvCxnSpPr>
        <p:spPr bwMode="auto">
          <a:xfrm>
            <a:off x="339649" y="6671754"/>
            <a:ext cx="20316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1CAFD82-8B48-7EF9-069C-E43308E21C69}"/>
              </a:ext>
            </a:extLst>
          </p:cNvPr>
          <p:cNvCxnSpPr>
            <a:cxnSpLocks/>
          </p:cNvCxnSpPr>
          <p:nvPr/>
        </p:nvCxnSpPr>
        <p:spPr bwMode="auto">
          <a:xfrm>
            <a:off x="2371253" y="6120989"/>
            <a:ext cx="21536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388C48D-D385-45B6-384B-2BD9DDFE49FE}"/>
              </a:ext>
            </a:extLst>
          </p:cNvPr>
          <p:cNvCxnSpPr>
            <a:cxnSpLocks/>
          </p:cNvCxnSpPr>
          <p:nvPr/>
        </p:nvCxnSpPr>
        <p:spPr bwMode="auto">
          <a:xfrm>
            <a:off x="4524916" y="5516604"/>
            <a:ext cx="2619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D554235-B26A-89DA-663D-1987F8EC9681}"/>
              </a:ext>
            </a:extLst>
          </p:cNvPr>
          <p:cNvCxnSpPr>
            <a:cxnSpLocks/>
          </p:cNvCxnSpPr>
          <p:nvPr/>
        </p:nvCxnSpPr>
        <p:spPr bwMode="auto">
          <a:xfrm>
            <a:off x="7144549" y="4877148"/>
            <a:ext cx="30992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9B2EF29D-C2D6-6ECE-F14E-855CABF2A1E0}"/>
              </a:ext>
            </a:extLst>
          </p:cNvPr>
          <p:cNvCxnSpPr>
            <a:cxnSpLocks/>
          </p:cNvCxnSpPr>
          <p:nvPr/>
        </p:nvCxnSpPr>
        <p:spPr bwMode="auto">
          <a:xfrm>
            <a:off x="13765427" y="3720427"/>
            <a:ext cx="32575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8DF9278-92EF-38A7-ED4C-52B2E776A941}"/>
              </a:ext>
            </a:extLst>
          </p:cNvPr>
          <p:cNvCxnSpPr>
            <a:cxnSpLocks/>
          </p:cNvCxnSpPr>
          <p:nvPr/>
        </p:nvCxnSpPr>
        <p:spPr bwMode="auto">
          <a:xfrm>
            <a:off x="2362306" y="6120989"/>
            <a:ext cx="0" cy="5662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64844C3-1F6C-4699-BE61-6511AEB2D4D9}"/>
              </a:ext>
            </a:extLst>
          </p:cNvPr>
          <p:cNvCxnSpPr>
            <a:cxnSpLocks/>
          </p:cNvCxnSpPr>
          <p:nvPr/>
        </p:nvCxnSpPr>
        <p:spPr bwMode="auto">
          <a:xfrm>
            <a:off x="4524916" y="5527022"/>
            <a:ext cx="0" cy="5939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9D90AC7-38B1-7872-1F4B-59058D902720}"/>
              </a:ext>
            </a:extLst>
          </p:cNvPr>
          <p:cNvCxnSpPr>
            <a:cxnSpLocks/>
          </p:cNvCxnSpPr>
          <p:nvPr/>
        </p:nvCxnSpPr>
        <p:spPr bwMode="auto">
          <a:xfrm>
            <a:off x="7144549" y="4897004"/>
            <a:ext cx="0" cy="61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75CA65D2-606D-0435-7E59-E9B18553BF75}"/>
              </a:ext>
            </a:extLst>
          </p:cNvPr>
          <p:cNvCxnSpPr>
            <a:cxnSpLocks/>
          </p:cNvCxnSpPr>
          <p:nvPr/>
        </p:nvCxnSpPr>
        <p:spPr bwMode="auto">
          <a:xfrm>
            <a:off x="10243751" y="4294789"/>
            <a:ext cx="0" cy="594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CD0C0FF6-0FE4-39A6-204A-5EC24F70B9F7}"/>
              </a:ext>
            </a:extLst>
          </p:cNvPr>
          <p:cNvCxnSpPr>
            <a:cxnSpLocks/>
          </p:cNvCxnSpPr>
          <p:nvPr/>
        </p:nvCxnSpPr>
        <p:spPr bwMode="auto">
          <a:xfrm>
            <a:off x="10231394" y="4294789"/>
            <a:ext cx="35340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0084E300-ECF4-0482-0053-7C481C125D43}"/>
              </a:ext>
            </a:extLst>
          </p:cNvPr>
          <p:cNvCxnSpPr>
            <a:cxnSpLocks/>
          </p:cNvCxnSpPr>
          <p:nvPr/>
        </p:nvCxnSpPr>
        <p:spPr bwMode="auto">
          <a:xfrm>
            <a:off x="13765427" y="3697036"/>
            <a:ext cx="0" cy="5947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0C10E907-2528-3669-FE47-9EFDA59B5ABA}"/>
              </a:ext>
            </a:extLst>
          </p:cNvPr>
          <p:cNvSpPr/>
          <p:nvPr/>
        </p:nvSpPr>
        <p:spPr bwMode="auto">
          <a:xfrm>
            <a:off x="2362306" y="6106450"/>
            <a:ext cx="125287" cy="304271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4C4C3247-B123-BBC7-AA2D-D85ACE5FBF6D}"/>
              </a:ext>
            </a:extLst>
          </p:cNvPr>
          <p:cNvCxnSpPr/>
          <p:nvPr/>
        </p:nvCxnSpPr>
        <p:spPr bwMode="auto">
          <a:xfrm>
            <a:off x="1890584" y="5527022"/>
            <a:ext cx="471722" cy="517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CEE229AD-6F21-F77F-1A07-6F64CC4402E5}"/>
              </a:ext>
            </a:extLst>
          </p:cNvPr>
          <p:cNvSpPr txBox="1"/>
          <p:nvPr/>
        </p:nvSpPr>
        <p:spPr>
          <a:xfrm>
            <a:off x="826220" y="4934977"/>
            <a:ext cx="2031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入学答辩</a:t>
            </a:r>
          </a:p>
        </p:txBody>
      </p:sp>
    </p:spTree>
    <p:extLst>
      <p:ext uri="{BB962C8B-B14F-4D97-AF65-F5344CB8AC3E}">
        <p14:creationId xmlns:p14="http://schemas.microsoft.com/office/powerpoint/2010/main" val="107168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北京一零一中学初中生尝试学习“一生一芯”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6" y="1401849"/>
            <a:ext cx="10797339" cy="80952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974" y="1469105"/>
            <a:ext cx="3822761" cy="78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2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F2706-78BF-0DA0-0462-F0998415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新看点</a:t>
            </a:r>
            <a:r>
              <a:rPr lang="en-US" altLang="zh-CN" dirty="0"/>
              <a:t>2 – SoC</a:t>
            </a:r>
            <a:r>
              <a:rPr lang="zh-CN" altLang="en-US" dirty="0"/>
              <a:t>全系统学习</a:t>
            </a:r>
            <a:r>
              <a:rPr lang="en-US" altLang="zh-CN" dirty="0"/>
              <a:t>(B</a:t>
            </a:r>
            <a:r>
              <a:rPr lang="zh-CN" altLang="en-US" dirty="0"/>
              <a:t>阶段中期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661A74-5BE6-6304-74F6-6A60B228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392703"/>
            <a:ext cx="6430524" cy="8074854"/>
          </a:xfrm>
        </p:spPr>
        <p:txBody>
          <a:bodyPr/>
          <a:lstStyle/>
          <a:p>
            <a:r>
              <a:rPr lang="zh-CN" altLang="en-US" dirty="0"/>
              <a:t>理解全系统架构</a:t>
            </a:r>
            <a:endParaRPr lang="en-US" altLang="zh-CN" dirty="0"/>
          </a:p>
          <a:p>
            <a:pPr lvl="1"/>
            <a:r>
              <a:rPr lang="zh-CN" altLang="en-US" dirty="0"/>
              <a:t>程序，操作系统，</a:t>
            </a:r>
            <a:r>
              <a:rPr lang="en-US" altLang="zh-CN" dirty="0"/>
              <a:t>ISA</a:t>
            </a:r>
            <a:r>
              <a:rPr lang="zh-CN" altLang="en-US" dirty="0"/>
              <a:t>，处理器，电路</a:t>
            </a:r>
            <a:endParaRPr lang="en-US" altLang="zh-CN" dirty="0"/>
          </a:p>
          <a:p>
            <a:r>
              <a:rPr lang="zh-CN" altLang="en-US" dirty="0"/>
              <a:t>理解系统的工作原理</a:t>
            </a:r>
            <a:endParaRPr lang="en-US" altLang="zh-CN" dirty="0"/>
          </a:p>
          <a:p>
            <a:pPr lvl="1"/>
            <a:r>
              <a:rPr lang="zh-CN" altLang="en-US" dirty="0"/>
              <a:t>游戏如何在系统中运行？</a:t>
            </a:r>
            <a:endParaRPr lang="en-US" altLang="zh-CN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0DA5A1B-9B31-4407-9993-66BAE01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135" y="1321119"/>
            <a:ext cx="10665240" cy="82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6501881E-5B3F-6F1E-01B9-D3DF1ECEE1F3}"/>
              </a:ext>
            </a:extLst>
          </p:cNvPr>
          <p:cNvSpPr/>
          <p:nvPr/>
        </p:nvSpPr>
        <p:spPr bwMode="auto">
          <a:xfrm>
            <a:off x="1719977" y="6260585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裸机运行时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716A72-A6C9-C495-BB46-EEE24D76ACF1}"/>
              </a:ext>
            </a:extLst>
          </p:cNvPr>
          <p:cNvSpPr/>
          <p:nvPr/>
        </p:nvSpPr>
        <p:spPr bwMode="auto">
          <a:xfrm>
            <a:off x="1719977" y="6877171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RISC-V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指令集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2AA2A08-2E0B-923E-27BE-10D5519D2D55}"/>
              </a:ext>
            </a:extLst>
          </p:cNvPr>
          <p:cNvSpPr/>
          <p:nvPr/>
        </p:nvSpPr>
        <p:spPr bwMode="auto">
          <a:xfrm>
            <a:off x="1719975" y="7490890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NPC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处理器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2E0A082-0716-0FCA-F1E0-5CC4A061FFF2}"/>
              </a:ext>
            </a:extLst>
          </p:cNvPr>
          <p:cNvSpPr/>
          <p:nvPr/>
        </p:nvSpPr>
        <p:spPr bwMode="auto">
          <a:xfrm>
            <a:off x="1719973" y="8104606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ysyxSoC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76C12C0-73AA-099C-08AC-58F3A0898290}"/>
              </a:ext>
            </a:extLst>
          </p:cNvPr>
          <p:cNvSpPr/>
          <p:nvPr/>
        </p:nvSpPr>
        <p:spPr bwMode="auto">
          <a:xfrm>
            <a:off x="1717727" y="8718032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NVBoard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9B62A9A-958C-D363-F5EB-C62E23188140}"/>
              </a:ext>
            </a:extLst>
          </p:cNvPr>
          <p:cNvSpPr/>
          <p:nvPr/>
        </p:nvSpPr>
        <p:spPr bwMode="auto">
          <a:xfrm>
            <a:off x="1717727" y="5649083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RT-Thread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644B073-B35C-F068-3802-56871FC22D85}"/>
              </a:ext>
            </a:extLst>
          </p:cNvPr>
          <p:cNvSpPr/>
          <p:nvPr/>
        </p:nvSpPr>
        <p:spPr bwMode="auto">
          <a:xfrm>
            <a:off x="1717723" y="5042759"/>
            <a:ext cx="2814952" cy="6120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超级玛丽</a:t>
            </a:r>
          </a:p>
        </p:txBody>
      </p:sp>
    </p:spTree>
    <p:extLst>
      <p:ext uri="{BB962C8B-B14F-4D97-AF65-F5344CB8AC3E}">
        <p14:creationId xmlns:p14="http://schemas.microsoft.com/office/powerpoint/2010/main" val="106018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学习案例</a:t>
            </a:r>
            <a:r>
              <a:rPr lang="en-US" altLang="zh-CN" dirty="0"/>
              <a:t>——《</a:t>
            </a:r>
            <a:r>
              <a:rPr lang="zh-CN" altLang="en-US" dirty="0"/>
              <a:t>仙剑奇侠传</a:t>
            </a:r>
            <a:r>
              <a:rPr lang="en-US" altLang="zh-CN" dirty="0"/>
              <a:t>》</a:t>
            </a:r>
            <a:r>
              <a:rPr lang="zh-CN" altLang="en-US" dirty="0"/>
              <a:t>如何更新屏幕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亲手构建</a:t>
            </a:r>
            <a:r>
              <a:rPr lang="en-US" altLang="zh-CN" dirty="0"/>
              <a:t>RISC-V</a:t>
            </a:r>
            <a:r>
              <a:rPr lang="zh-CN" altLang="en-US" dirty="0"/>
              <a:t>计算机系统</a:t>
            </a:r>
            <a:endParaRPr lang="en-US" altLang="zh-CN" dirty="0"/>
          </a:p>
          <a:p>
            <a:pPr lvl="1"/>
            <a:r>
              <a:rPr lang="zh-CN" altLang="en-US" dirty="0"/>
              <a:t>理解“</a:t>
            </a:r>
            <a:r>
              <a:rPr lang="zh-CN" altLang="en-US" dirty="0">
                <a:solidFill>
                  <a:srgbClr val="00B050"/>
                </a:solidFill>
              </a:rPr>
              <a:t>程序如何在自己设计的处理器上运行</a:t>
            </a:r>
            <a:r>
              <a:rPr lang="zh-CN" altLang="en-US" dirty="0"/>
              <a:t>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83" y="3052759"/>
            <a:ext cx="123634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2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475,3321973],&quot;71&quot;:[76235679608]}"/>
  <p:tag name="KSO_WM_SLIDE_ITEM_CNT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90_3*l_h_i*1_1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3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USESOURCEFORMAT_APPLY" val="1"/>
  <p:tag name="KSO_WM_DIAGRAM_USE_COLOR_VALUE" val="{&quot;color_scheme&quot;:1,&quot;color_type&quot;:1,&quot;theme_color_indexes&quot;:[5,6,5,6,5,6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90_3*l_h_f*1_1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；单击此处输入你的项正文，文字是您思想的提炼，请尽量言简意赅的阐述观点"/>
  <p:tag name="KSO_WM_UNIT_USESOURCEFORMAT_APPLY" val="1"/>
  <p:tag name="KSO_WM_DIAGRAM_USE_COLOR_VALUE" val="{&quot;color_scheme&quot;:1,&quot;color_type&quot;:1,&quot;theme_color_indexes&quot;:[5,6,5,6,5,6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90_3*l_h_i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3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USESOURCEFORMAT_APPLY" val="1"/>
  <p:tag name="KSO_WM_DIAGRAM_USE_COLOR_VALUE" val="{&quot;color_scheme&quot;:1,&quot;color_type&quot;:1,&quot;theme_color_indexes&quot;:[5,6,5,6,5,6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90_3*l_h_f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；单击此处输入你的项正文，文字是您思想的提炼，请尽量言简意赅的阐述观点"/>
  <p:tag name="KSO_WM_UNIT_USESOURCEFORMAT_APPLY" val="1"/>
  <p:tag name="KSO_WM_DIAGRAM_USE_COLOR_VALUE" val="{&quot;color_scheme&quot;:1,&quot;color_type&quot;:1,&quot;theme_color_indexes&quot;:[5,6,5,6,5,6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90_3*l_h_i*1_3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3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USESOURCEFORMAT_APPLY" val="1"/>
  <p:tag name="KSO_WM_DIAGRAM_USE_COLOR_VALUE" val="{&quot;color_scheme&quot;:1,&quot;color_type&quot;:1,&quot;theme_color_indexes&quot;:[5,6,5,6,5,6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90_3*l_h_f*1_3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；单击此处输入你的项正文，文字是您思想的提炼，请尽量言简意赅的阐述观点"/>
  <p:tag name="KSO_WM_UNIT_USESOURCEFORMAT_APPLY" val="1"/>
  <p:tag name="KSO_WM_DIAGRAM_USE_COLOR_VALUE" val="{&quot;color_scheme&quot;:1,&quot;color_type&quot;:1,&quot;theme_color_indexes&quot;:[5,6,5,6,5,6]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90_3*l_h_i*1_4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3*l_h_a*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USESOURCEFORMAT_APPLY" val="1"/>
  <p:tag name="KSO_WM_DIAGRAM_USE_COLOR_VALUE" val="{&quot;color_scheme&quot;:1,&quot;color_type&quot;:1,&quot;theme_color_indexes&quot;:[5,6,5,6,5,6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790_3*l_h_f*1_4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3999938964844,&quot;left&quot;:248.2470866141732,&quot;top&quot;:312.0750030517578,&quot;width&quot;:851.50692913385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；单击此处输入你的项正文，文字是您思想的提炼，请尽量言简意赅的阐述观点"/>
  <p:tag name="KSO_WM_UNIT_USESOURCEFORMAT_APPLY" val="1"/>
  <p:tag name="KSO_WM_DIAGRAM_USE_COLOR_VALUE" val="{&quot;color_scheme&quot;:1,&quot;color_type&quot;:1,&quot;theme_color_indexes&quot;:[5,6,5,6,5,6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693"/>
  <p:tag name="TABLE_ENDDRAG_RECT" val="438*74*901*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75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762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>
          <a:defRPr kumimoji="0" sz="1200" dirty="0" smtClean="0">
            <a:latin typeface="+mn-ea"/>
            <a:ea typeface="+mn-e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18338</TotalTime>
  <Words>3801</Words>
  <Application>Microsoft Office PowerPoint</Application>
  <PresentationFormat>自定义</PresentationFormat>
  <Paragraphs>836</Paragraphs>
  <Slides>34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Helvetica Light</vt:lpstr>
      <vt:lpstr>Helvetica Neue</vt:lpstr>
      <vt:lpstr>Microsoft YaHei</vt:lpstr>
      <vt:lpstr>Microsoft YaHei</vt:lpstr>
      <vt:lpstr>Arial</vt:lpstr>
      <vt:lpstr>Arial Black</vt:lpstr>
      <vt:lpstr>Calibri</vt:lpstr>
      <vt:lpstr>Wingdings</vt:lpstr>
      <vt:lpstr>Network</vt:lpstr>
      <vt:lpstr>1_Network</vt:lpstr>
      <vt:lpstr>Office 主题​​</vt:lpstr>
      <vt:lpstr>“一生一芯”计划 从零开始设计自己的RISC-V处理器芯片</vt:lpstr>
      <vt:lpstr>“一生一芯”计划总体介绍</vt:lpstr>
      <vt:lpstr>知识图谱</vt:lpstr>
      <vt:lpstr>超8000人报名学习“一生一芯”</vt:lpstr>
      <vt:lpstr>随到随学，全年开放报名</vt:lpstr>
      <vt:lpstr>新看点1 – 坡度更缓的阶段划分</vt:lpstr>
      <vt:lpstr>北京一零一中学初中生尝试学习“一生一芯”</vt:lpstr>
      <vt:lpstr>新看点2 – SoC全系统学习(B阶段中期)</vt:lpstr>
      <vt:lpstr>学习案例——《仙剑奇侠传》如何更新屏幕</vt:lpstr>
      <vt:lpstr>学生案例——锻炼系统全栈调试能力</vt:lpstr>
      <vt:lpstr>新看点3 – 处理器设计全流程学习(B阶段后期)</vt:lpstr>
      <vt:lpstr>新看点3 – 处理器设计全流程学习(B阶段后期)</vt:lpstr>
      <vt:lpstr>学生案例——综合评估技术的收益和开销</vt:lpstr>
      <vt:lpstr>开源EDA工具链（打通RTL-&gt;GDSII)</vt:lpstr>
      <vt:lpstr>基于开源EDA工具链的芯片设计平台</vt:lpstr>
      <vt:lpstr>新看点4 – 更专业的处理器开源benchmark</vt:lpstr>
      <vt:lpstr>学习路线图(以学习到A阶段后流片为例)</vt:lpstr>
      <vt:lpstr>认证和流片</vt:lpstr>
      <vt:lpstr>甲辰计划和RT-Thread等企业 宣布认可“一生一芯”的人才认证体系</vt:lpstr>
      <vt:lpstr>报名无需费用, 学习资源均开放</vt:lpstr>
      <vt:lpstr>来自社区的贡献</vt:lpstr>
      <vt:lpstr>哈萨克斯坦教授引进“一生一芯”计划</vt:lpstr>
      <vt:lpstr>日本教授采用“一生一芯”计划</vt:lpstr>
      <vt:lpstr>“一生一芯”资源</vt:lpstr>
      <vt:lpstr>赠送书籍，鼓励学生坚持学习</vt:lpstr>
      <vt:lpstr>“一生一芯”高校合作路线</vt:lpstr>
      <vt:lpstr>企业培训方案</vt:lpstr>
      <vt:lpstr>企业培训方案</vt:lpstr>
      <vt:lpstr>案例：凌久微电子企业培训</vt:lpstr>
      <vt:lpstr>学员学习案例和评价报告</vt:lpstr>
      <vt:lpstr>常见问题</vt:lpstr>
      <vt:lpstr>CC（Chip Creative）团队简介</vt:lpstr>
      <vt:lpstr>CC团队愿景：“开源”重构芯片设计</vt:lpstr>
      <vt:lpstr>更多详细信息请关注“一生一芯”网站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Differentiated Services in Computers via Programmable Architecture for Resourcing-on-Demand (PARD)</dc:title>
  <dc:creator>Bao Yungang</dc:creator>
  <cp:lastModifiedBy>Yuyang Miao</cp:lastModifiedBy>
  <cp:revision>3434</cp:revision>
  <dcterms:modified xsi:type="dcterms:W3CDTF">2024-08-26T03:53:47Z</dcterms:modified>
</cp:coreProperties>
</file>